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bin" ContentType="application/vnd.openxmlformats-officedocument.oleObject"/>
  <Override PartName="/ppt/diagrams/colors1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tiff" ContentType="image/tiff"/>
  <Default Extension="vml" ContentType="application/vnd.openxmlformats-officedocument.vmlDrawing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84" r:id="rId1"/>
  </p:sldMasterIdLst>
  <p:notesMasterIdLst>
    <p:notesMasterId r:id="rId39"/>
  </p:notesMasterIdLst>
  <p:sldIdLst>
    <p:sldId id="257" r:id="rId2"/>
    <p:sldId id="258" r:id="rId3"/>
    <p:sldId id="259" r:id="rId4"/>
    <p:sldId id="284" r:id="rId5"/>
    <p:sldId id="285" r:id="rId6"/>
    <p:sldId id="304" r:id="rId7"/>
    <p:sldId id="279" r:id="rId8"/>
    <p:sldId id="260" r:id="rId9"/>
    <p:sldId id="286" r:id="rId10"/>
    <p:sldId id="287" r:id="rId11"/>
    <p:sldId id="277" r:id="rId12"/>
    <p:sldId id="275" r:id="rId13"/>
    <p:sldId id="301" r:id="rId14"/>
    <p:sldId id="302" r:id="rId15"/>
    <p:sldId id="276" r:id="rId16"/>
    <p:sldId id="262" r:id="rId17"/>
    <p:sldId id="292" r:id="rId18"/>
    <p:sldId id="293" r:id="rId19"/>
    <p:sldId id="265" r:id="rId20"/>
    <p:sldId id="294" r:id="rId21"/>
    <p:sldId id="295" r:id="rId22"/>
    <p:sldId id="298" r:id="rId23"/>
    <p:sldId id="266" r:id="rId24"/>
    <p:sldId id="268" r:id="rId25"/>
    <p:sldId id="297" r:id="rId26"/>
    <p:sldId id="270" r:id="rId27"/>
    <p:sldId id="272" r:id="rId28"/>
    <p:sldId id="300" r:id="rId29"/>
    <p:sldId id="269" r:id="rId30"/>
    <p:sldId id="273" r:id="rId31"/>
    <p:sldId id="263" r:id="rId32"/>
    <p:sldId id="264" r:id="rId33"/>
    <p:sldId id="274" r:id="rId34"/>
    <p:sldId id="271" r:id="rId35"/>
    <p:sldId id="282" r:id="rId36"/>
    <p:sldId id="283" r:id="rId37"/>
    <p:sldId id="30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0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28" autoAdjust="0"/>
  </p:normalViewPr>
  <p:slideViewPr>
    <p:cSldViewPr>
      <p:cViewPr varScale="1">
        <p:scale>
          <a:sx n="75" d="100"/>
          <a:sy n="75" d="100"/>
        </p:scale>
        <p:origin x="-166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45EFEF-CFA1-4B21-BBC6-972EF1F831A7}" type="doc">
      <dgm:prSet loTypeId="urn:microsoft.com/office/officeart/2005/8/layout/venn3" loCatId="relationship" qsTypeId="urn:microsoft.com/office/officeart/2005/8/quickstyle/3d9" qsCatId="3D" csTypeId="urn:microsoft.com/office/officeart/2005/8/colors/accent3_3" csCatId="accent3" phldr="1"/>
      <dgm:spPr/>
      <dgm:t>
        <a:bodyPr/>
        <a:lstStyle/>
        <a:p>
          <a:endParaRPr lang="en-CA"/>
        </a:p>
      </dgm:t>
    </dgm:pt>
    <dgm:pt modelId="{EE058B7D-D4EF-4DE2-A5BC-0BBB1865CC56}">
      <dgm:prSet phldrT="[Text]"/>
      <dgm:spPr/>
      <dgm:t>
        <a:bodyPr/>
        <a:lstStyle/>
        <a:p>
          <a:r>
            <a:rPr lang="en-US" dirty="0" smtClean="0">
              <a:solidFill>
                <a:srgbClr val="0070C0"/>
              </a:solidFill>
            </a:rPr>
            <a:t>Automotive</a:t>
          </a:r>
          <a:endParaRPr lang="en-CA" dirty="0">
            <a:solidFill>
              <a:srgbClr val="0070C0"/>
            </a:solidFill>
          </a:endParaRPr>
        </a:p>
      </dgm:t>
    </dgm:pt>
    <dgm:pt modelId="{8611B15C-66F1-4F93-9931-EBA065EEC696}" type="parTrans" cxnId="{3410F0A1-F031-41F3-B626-2E4C1A3C4858}">
      <dgm:prSet/>
      <dgm:spPr/>
      <dgm:t>
        <a:bodyPr/>
        <a:lstStyle/>
        <a:p>
          <a:endParaRPr lang="en-CA"/>
        </a:p>
      </dgm:t>
    </dgm:pt>
    <dgm:pt modelId="{90A8762C-7EEE-4ED9-BD3B-65BFE527F6C8}" type="sibTrans" cxnId="{3410F0A1-F031-41F3-B626-2E4C1A3C4858}">
      <dgm:prSet/>
      <dgm:spPr/>
      <dgm:t>
        <a:bodyPr/>
        <a:lstStyle/>
        <a:p>
          <a:endParaRPr lang="en-CA"/>
        </a:p>
      </dgm:t>
    </dgm:pt>
    <dgm:pt modelId="{6DA179FD-5AAD-469E-A2E6-282E2AA9EDC3}">
      <dgm:prSet phldrT="[Text]"/>
      <dgm:spPr/>
      <dgm:t>
        <a:bodyPr/>
        <a:lstStyle/>
        <a:p>
          <a:r>
            <a:rPr lang="en-US" dirty="0" smtClean="0">
              <a:solidFill>
                <a:srgbClr val="0070C0"/>
              </a:solidFill>
            </a:rPr>
            <a:t>Aircraft</a:t>
          </a:r>
          <a:endParaRPr lang="en-CA" dirty="0">
            <a:solidFill>
              <a:srgbClr val="0070C0"/>
            </a:solidFill>
          </a:endParaRPr>
        </a:p>
      </dgm:t>
    </dgm:pt>
    <dgm:pt modelId="{401F760F-5038-4C47-9FDD-BA36AD4224C5}" type="parTrans" cxnId="{87BF29B5-2D48-44AB-A0D1-E5704894B558}">
      <dgm:prSet/>
      <dgm:spPr/>
      <dgm:t>
        <a:bodyPr/>
        <a:lstStyle/>
        <a:p>
          <a:endParaRPr lang="en-CA"/>
        </a:p>
      </dgm:t>
    </dgm:pt>
    <dgm:pt modelId="{291C8D12-2F87-4A2D-BED3-FC4DDD0ED530}" type="sibTrans" cxnId="{87BF29B5-2D48-44AB-A0D1-E5704894B558}">
      <dgm:prSet/>
      <dgm:spPr/>
      <dgm:t>
        <a:bodyPr/>
        <a:lstStyle/>
        <a:p>
          <a:endParaRPr lang="en-CA"/>
        </a:p>
      </dgm:t>
    </dgm:pt>
    <dgm:pt modelId="{69A806D9-4C89-46CD-BD81-0F9209888048}">
      <dgm:prSet phldrT="[Text]"/>
      <dgm:spPr/>
      <dgm:t>
        <a:bodyPr/>
        <a:lstStyle/>
        <a:p>
          <a:r>
            <a:rPr lang="en-US" dirty="0" smtClean="0">
              <a:solidFill>
                <a:srgbClr val="0070C0"/>
              </a:solidFill>
            </a:rPr>
            <a:t>Electronic</a:t>
          </a:r>
          <a:endParaRPr lang="en-CA" dirty="0">
            <a:solidFill>
              <a:srgbClr val="0070C0"/>
            </a:solidFill>
          </a:endParaRPr>
        </a:p>
      </dgm:t>
    </dgm:pt>
    <dgm:pt modelId="{6AE5AB04-7D05-4ABF-8154-986633B742E6}" type="parTrans" cxnId="{5B1A647E-C491-44A3-8A44-DF0BFAAA2E5D}">
      <dgm:prSet/>
      <dgm:spPr/>
      <dgm:t>
        <a:bodyPr/>
        <a:lstStyle/>
        <a:p>
          <a:endParaRPr lang="en-CA"/>
        </a:p>
      </dgm:t>
    </dgm:pt>
    <dgm:pt modelId="{27846FE4-CE80-4161-9A7A-5CF1F896E55E}" type="sibTrans" cxnId="{5B1A647E-C491-44A3-8A44-DF0BFAAA2E5D}">
      <dgm:prSet/>
      <dgm:spPr/>
      <dgm:t>
        <a:bodyPr/>
        <a:lstStyle/>
        <a:p>
          <a:endParaRPr lang="en-CA"/>
        </a:p>
      </dgm:t>
    </dgm:pt>
    <dgm:pt modelId="{368A9C48-F074-4BEF-B203-3E3ACD0F0BB4}">
      <dgm:prSet phldrT="[Text]"/>
      <dgm:spPr/>
      <dgm:t>
        <a:bodyPr/>
        <a:lstStyle/>
        <a:p>
          <a:r>
            <a:rPr lang="en-US" dirty="0" smtClean="0">
              <a:solidFill>
                <a:srgbClr val="0070C0"/>
              </a:solidFill>
            </a:rPr>
            <a:t>Biomaterial</a:t>
          </a:r>
          <a:endParaRPr lang="en-CA" dirty="0">
            <a:solidFill>
              <a:srgbClr val="0070C0"/>
            </a:solidFill>
          </a:endParaRPr>
        </a:p>
      </dgm:t>
    </dgm:pt>
    <dgm:pt modelId="{AF91513D-B674-4B98-921A-2E61B90F9EEB}" type="parTrans" cxnId="{B62B84AF-27EF-48E7-AF5E-93976D91A5B7}">
      <dgm:prSet/>
      <dgm:spPr/>
      <dgm:t>
        <a:bodyPr/>
        <a:lstStyle/>
        <a:p>
          <a:endParaRPr lang="en-CA"/>
        </a:p>
      </dgm:t>
    </dgm:pt>
    <dgm:pt modelId="{4FF94783-49DF-475D-A670-42332077B8B1}" type="sibTrans" cxnId="{B62B84AF-27EF-48E7-AF5E-93976D91A5B7}">
      <dgm:prSet/>
      <dgm:spPr/>
      <dgm:t>
        <a:bodyPr/>
        <a:lstStyle/>
        <a:p>
          <a:endParaRPr lang="en-CA"/>
        </a:p>
      </dgm:t>
    </dgm:pt>
    <dgm:pt modelId="{1CC70225-C48C-457B-B667-5240117AF90B}" type="pres">
      <dgm:prSet presAssocID="{F945EFEF-CFA1-4B21-BBC6-972EF1F831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3431F41D-FEA6-41C7-B5E6-BF00656671FF}" type="pres">
      <dgm:prSet presAssocID="{EE058B7D-D4EF-4DE2-A5BC-0BBB1865CC56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11595F36-F2FD-44A0-8CF7-DD5A542D6301}" type="pres">
      <dgm:prSet presAssocID="{90A8762C-7EEE-4ED9-BD3B-65BFE527F6C8}" presName="space" presStyleCnt="0"/>
      <dgm:spPr/>
    </dgm:pt>
    <dgm:pt modelId="{56D03472-E25F-455A-9A14-8617252BF192}" type="pres">
      <dgm:prSet presAssocID="{6DA179FD-5AAD-469E-A2E6-282E2AA9EDC3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C5731B25-0512-4E1C-8781-6AF480FB8037}" type="pres">
      <dgm:prSet presAssocID="{291C8D12-2F87-4A2D-BED3-FC4DDD0ED530}" presName="space" presStyleCnt="0"/>
      <dgm:spPr/>
    </dgm:pt>
    <dgm:pt modelId="{CF98DA87-0B9C-4679-B135-6ABD682331D3}" type="pres">
      <dgm:prSet presAssocID="{69A806D9-4C89-46CD-BD81-0F9209888048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53F32892-CF70-438A-A0D3-FF88E8DAE8CA}" type="pres">
      <dgm:prSet presAssocID="{27846FE4-CE80-4161-9A7A-5CF1F896E55E}" presName="space" presStyleCnt="0"/>
      <dgm:spPr/>
    </dgm:pt>
    <dgm:pt modelId="{3E368F80-17DB-49C8-8473-31B68CAED28A}" type="pres">
      <dgm:prSet presAssocID="{368A9C48-F074-4BEF-B203-3E3ACD0F0BB4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A6651CE5-891F-4A80-AC78-3DEAFF25CBBA}" type="presOf" srcId="{EE058B7D-D4EF-4DE2-A5BC-0BBB1865CC56}" destId="{3431F41D-FEA6-41C7-B5E6-BF00656671FF}" srcOrd="0" destOrd="0" presId="urn:microsoft.com/office/officeart/2005/8/layout/venn3"/>
    <dgm:cxn modelId="{69C6E3FB-7318-4D2E-A466-F74724AF5026}" type="presOf" srcId="{69A806D9-4C89-46CD-BD81-0F9209888048}" destId="{CF98DA87-0B9C-4679-B135-6ABD682331D3}" srcOrd="0" destOrd="0" presId="urn:microsoft.com/office/officeart/2005/8/layout/venn3"/>
    <dgm:cxn modelId="{B62B84AF-27EF-48E7-AF5E-93976D91A5B7}" srcId="{F945EFEF-CFA1-4B21-BBC6-972EF1F831A7}" destId="{368A9C48-F074-4BEF-B203-3E3ACD0F0BB4}" srcOrd="3" destOrd="0" parTransId="{AF91513D-B674-4B98-921A-2E61B90F9EEB}" sibTransId="{4FF94783-49DF-475D-A670-42332077B8B1}"/>
    <dgm:cxn modelId="{EFA4736A-7C36-4929-913B-88F2278FBC7C}" type="presOf" srcId="{6DA179FD-5AAD-469E-A2E6-282E2AA9EDC3}" destId="{56D03472-E25F-455A-9A14-8617252BF192}" srcOrd="0" destOrd="0" presId="urn:microsoft.com/office/officeart/2005/8/layout/venn3"/>
    <dgm:cxn modelId="{726D14BF-A3E1-4FD5-B33E-9069C3A1A122}" type="presOf" srcId="{F945EFEF-CFA1-4B21-BBC6-972EF1F831A7}" destId="{1CC70225-C48C-457B-B667-5240117AF90B}" srcOrd="0" destOrd="0" presId="urn:microsoft.com/office/officeart/2005/8/layout/venn3"/>
    <dgm:cxn modelId="{87BF29B5-2D48-44AB-A0D1-E5704894B558}" srcId="{F945EFEF-CFA1-4B21-BBC6-972EF1F831A7}" destId="{6DA179FD-5AAD-469E-A2E6-282E2AA9EDC3}" srcOrd="1" destOrd="0" parTransId="{401F760F-5038-4C47-9FDD-BA36AD4224C5}" sibTransId="{291C8D12-2F87-4A2D-BED3-FC4DDD0ED530}"/>
    <dgm:cxn modelId="{5B1A647E-C491-44A3-8A44-DF0BFAAA2E5D}" srcId="{F945EFEF-CFA1-4B21-BBC6-972EF1F831A7}" destId="{69A806D9-4C89-46CD-BD81-0F9209888048}" srcOrd="2" destOrd="0" parTransId="{6AE5AB04-7D05-4ABF-8154-986633B742E6}" sibTransId="{27846FE4-CE80-4161-9A7A-5CF1F896E55E}"/>
    <dgm:cxn modelId="{3410F0A1-F031-41F3-B626-2E4C1A3C4858}" srcId="{F945EFEF-CFA1-4B21-BBC6-972EF1F831A7}" destId="{EE058B7D-D4EF-4DE2-A5BC-0BBB1865CC56}" srcOrd="0" destOrd="0" parTransId="{8611B15C-66F1-4F93-9931-EBA065EEC696}" sibTransId="{90A8762C-7EEE-4ED9-BD3B-65BFE527F6C8}"/>
    <dgm:cxn modelId="{045BB5F8-77BC-4FA2-903D-4CA13EA22115}" type="presOf" srcId="{368A9C48-F074-4BEF-B203-3E3ACD0F0BB4}" destId="{3E368F80-17DB-49C8-8473-31B68CAED28A}" srcOrd="0" destOrd="0" presId="urn:microsoft.com/office/officeart/2005/8/layout/venn3"/>
    <dgm:cxn modelId="{0091FC14-A385-4AB1-95CC-53E30F50F815}" type="presParOf" srcId="{1CC70225-C48C-457B-B667-5240117AF90B}" destId="{3431F41D-FEA6-41C7-B5E6-BF00656671FF}" srcOrd="0" destOrd="0" presId="urn:microsoft.com/office/officeart/2005/8/layout/venn3"/>
    <dgm:cxn modelId="{F7D8759E-FE90-459F-A1BC-1D33E9B50967}" type="presParOf" srcId="{1CC70225-C48C-457B-B667-5240117AF90B}" destId="{11595F36-F2FD-44A0-8CF7-DD5A542D6301}" srcOrd="1" destOrd="0" presId="urn:microsoft.com/office/officeart/2005/8/layout/venn3"/>
    <dgm:cxn modelId="{4F36BD7B-3C01-48E3-9FA3-864C537A7CDF}" type="presParOf" srcId="{1CC70225-C48C-457B-B667-5240117AF90B}" destId="{56D03472-E25F-455A-9A14-8617252BF192}" srcOrd="2" destOrd="0" presId="urn:microsoft.com/office/officeart/2005/8/layout/venn3"/>
    <dgm:cxn modelId="{20B8FE01-0B5A-49F4-A4A5-31CB75F6C151}" type="presParOf" srcId="{1CC70225-C48C-457B-B667-5240117AF90B}" destId="{C5731B25-0512-4E1C-8781-6AF480FB8037}" srcOrd="3" destOrd="0" presId="urn:microsoft.com/office/officeart/2005/8/layout/venn3"/>
    <dgm:cxn modelId="{D39A0A6E-F422-486A-AE44-1AC7FFA53C9D}" type="presParOf" srcId="{1CC70225-C48C-457B-B667-5240117AF90B}" destId="{CF98DA87-0B9C-4679-B135-6ABD682331D3}" srcOrd="4" destOrd="0" presId="urn:microsoft.com/office/officeart/2005/8/layout/venn3"/>
    <dgm:cxn modelId="{B619844D-69F7-413D-ABC5-C04758A5791A}" type="presParOf" srcId="{1CC70225-C48C-457B-B667-5240117AF90B}" destId="{53F32892-CF70-438A-A0D3-FF88E8DAE8CA}" srcOrd="5" destOrd="0" presId="urn:microsoft.com/office/officeart/2005/8/layout/venn3"/>
    <dgm:cxn modelId="{D7B80B1A-EE84-4FDF-B007-438C8170B4C6}" type="presParOf" srcId="{1CC70225-C48C-457B-B667-5240117AF90B}" destId="{3E368F80-17DB-49C8-8473-31B68CAED28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C8694F1-D4A7-462F-ACB9-86C55FC3FA0C}" type="doc">
      <dgm:prSet loTypeId="urn:microsoft.com/office/officeart/2005/8/layout/target3" loCatId="relationship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CA"/>
        </a:p>
      </dgm:t>
    </dgm:pt>
    <dgm:pt modelId="{80C0170F-BF9D-4794-854C-6B7C71BD4CFE}">
      <dgm:prSet custT="1"/>
      <dgm:spPr/>
      <dgm:t>
        <a:bodyPr/>
        <a:lstStyle/>
        <a:p>
          <a:pPr algn="l" rtl="0"/>
          <a:r>
            <a:rPr lang="en-US" sz="2800" dirty="0" smtClean="0"/>
            <a:t>S</a:t>
          </a:r>
          <a:r>
            <a:rPr lang="en-US" altLang="zh-CN" sz="2800" dirty="0" smtClean="0"/>
            <a:t>ome samples of the k</a:t>
          </a:r>
          <a:r>
            <a:rPr lang="en-US" sz="2800" dirty="0" smtClean="0"/>
            <a:t>ey alloys 1,2 and 3 did not reach equilibrium.</a:t>
          </a:r>
          <a:endParaRPr lang="en-CA" sz="2800" dirty="0"/>
        </a:p>
      </dgm:t>
    </dgm:pt>
    <dgm:pt modelId="{C1C84F45-2750-4AAD-9798-8A97760B9037}" type="parTrans" cxnId="{3F07767C-FB19-4CA6-B8CE-3C9F49047E39}">
      <dgm:prSet/>
      <dgm:spPr/>
      <dgm:t>
        <a:bodyPr/>
        <a:lstStyle/>
        <a:p>
          <a:endParaRPr lang="en-CA"/>
        </a:p>
      </dgm:t>
    </dgm:pt>
    <dgm:pt modelId="{B9767F14-D4E5-4958-8B05-DD193D9F44FA}" type="sibTrans" cxnId="{3F07767C-FB19-4CA6-B8CE-3C9F49047E39}">
      <dgm:prSet/>
      <dgm:spPr/>
      <dgm:t>
        <a:bodyPr/>
        <a:lstStyle/>
        <a:p>
          <a:endParaRPr lang="en-CA"/>
        </a:p>
      </dgm:t>
    </dgm:pt>
    <dgm:pt modelId="{C3FED8E3-12D8-4C9D-8124-F99C0467DD4B}" type="pres">
      <dgm:prSet presAssocID="{DC8694F1-D4A7-462F-ACB9-86C55FC3FA0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414798E2-CD38-45CC-912A-C4F0A4CB0DF8}" type="pres">
      <dgm:prSet presAssocID="{80C0170F-BF9D-4794-854C-6B7C71BD4CFE}" presName="circle1" presStyleLbl="node1" presStyleIdx="0" presStyleCnt="1"/>
      <dgm:spPr/>
    </dgm:pt>
    <dgm:pt modelId="{D8C252B4-57AA-468D-B754-BD0ADC94391B}" type="pres">
      <dgm:prSet presAssocID="{80C0170F-BF9D-4794-854C-6B7C71BD4CFE}" presName="space" presStyleCnt="0"/>
      <dgm:spPr/>
    </dgm:pt>
    <dgm:pt modelId="{8073E5F7-0EB8-4754-A1E2-D231608197D4}" type="pres">
      <dgm:prSet presAssocID="{80C0170F-BF9D-4794-854C-6B7C71BD4CFE}" presName="rect1" presStyleLbl="alignAcc1" presStyleIdx="0" presStyleCnt="1" custLinFactNeighborX="40823" custLinFactNeighborY="-6208"/>
      <dgm:spPr/>
      <dgm:t>
        <a:bodyPr/>
        <a:lstStyle/>
        <a:p>
          <a:endParaRPr lang="en-CA"/>
        </a:p>
      </dgm:t>
    </dgm:pt>
    <dgm:pt modelId="{9B1D8F7A-6B70-40DF-B650-E4957891010F}" type="pres">
      <dgm:prSet presAssocID="{80C0170F-BF9D-4794-854C-6B7C71BD4CFE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15BE5C7F-04F4-4BFE-AB03-547C02BD58C3}" type="presOf" srcId="{80C0170F-BF9D-4794-854C-6B7C71BD4CFE}" destId="{8073E5F7-0EB8-4754-A1E2-D231608197D4}" srcOrd="0" destOrd="0" presId="urn:microsoft.com/office/officeart/2005/8/layout/target3"/>
    <dgm:cxn modelId="{3F07767C-FB19-4CA6-B8CE-3C9F49047E39}" srcId="{DC8694F1-D4A7-462F-ACB9-86C55FC3FA0C}" destId="{80C0170F-BF9D-4794-854C-6B7C71BD4CFE}" srcOrd="0" destOrd="0" parTransId="{C1C84F45-2750-4AAD-9798-8A97760B9037}" sibTransId="{B9767F14-D4E5-4958-8B05-DD193D9F44FA}"/>
    <dgm:cxn modelId="{C7BF5A02-B702-4830-BFB9-3EE939BFD9B8}" type="presOf" srcId="{80C0170F-BF9D-4794-854C-6B7C71BD4CFE}" destId="{9B1D8F7A-6B70-40DF-B650-E4957891010F}" srcOrd="1" destOrd="0" presId="urn:microsoft.com/office/officeart/2005/8/layout/target3"/>
    <dgm:cxn modelId="{D63C98BE-D784-4ADF-96CE-0D08F693ED92}" type="presOf" srcId="{DC8694F1-D4A7-462F-ACB9-86C55FC3FA0C}" destId="{C3FED8E3-12D8-4C9D-8124-F99C0467DD4B}" srcOrd="0" destOrd="0" presId="urn:microsoft.com/office/officeart/2005/8/layout/target3"/>
    <dgm:cxn modelId="{70FD2036-6F31-4DEE-95F2-24BEAC702D0E}" type="presParOf" srcId="{C3FED8E3-12D8-4C9D-8124-F99C0467DD4B}" destId="{414798E2-CD38-45CC-912A-C4F0A4CB0DF8}" srcOrd="0" destOrd="0" presId="urn:microsoft.com/office/officeart/2005/8/layout/target3"/>
    <dgm:cxn modelId="{EFDFA600-ED9C-424C-B5BB-5C48F6C760AC}" type="presParOf" srcId="{C3FED8E3-12D8-4C9D-8124-F99C0467DD4B}" destId="{D8C252B4-57AA-468D-B754-BD0ADC94391B}" srcOrd="1" destOrd="0" presId="urn:microsoft.com/office/officeart/2005/8/layout/target3"/>
    <dgm:cxn modelId="{C445C90E-AD6D-4E5F-912E-683D20CA99CF}" type="presParOf" srcId="{C3FED8E3-12D8-4C9D-8124-F99C0467DD4B}" destId="{8073E5F7-0EB8-4754-A1E2-D231608197D4}" srcOrd="2" destOrd="0" presId="urn:microsoft.com/office/officeart/2005/8/layout/target3"/>
    <dgm:cxn modelId="{263385DA-04F1-49FD-94E4-7294CDBB2329}" type="presParOf" srcId="{C3FED8E3-12D8-4C9D-8124-F99C0467DD4B}" destId="{9B1D8F7A-6B70-40DF-B650-E4957891010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C8694F1-D4A7-462F-ACB9-86C55FC3FA0C}" type="doc">
      <dgm:prSet loTypeId="urn:microsoft.com/office/officeart/2005/8/layout/target3" loCatId="relationship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CA"/>
        </a:p>
      </dgm:t>
    </dgm:pt>
    <dgm:pt modelId="{80C0170F-BF9D-4794-854C-6B7C71BD4CFE}">
      <dgm:prSet custT="1"/>
      <dgm:spPr/>
      <dgm:t>
        <a:bodyPr/>
        <a:lstStyle/>
        <a:p>
          <a:pPr algn="l" rtl="0"/>
          <a:r>
            <a:rPr lang="en-US" sz="2800" dirty="0" smtClean="0"/>
            <a:t>S</a:t>
          </a:r>
          <a:r>
            <a:rPr lang="en-US" altLang="zh-CN" sz="2800" dirty="0" smtClean="0"/>
            <a:t>ome samples of the k</a:t>
          </a:r>
          <a:r>
            <a:rPr lang="en-US" sz="2800" dirty="0" smtClean="0"/>
            <a:t>ey alloys 1,2 and 3 did not reach equilibrium.</a:t>
          </a:r>
          <a:endParaRPr lang="en-CA" sz="2800" dirty="0"/>
        </a:p>
      </dgm:t>
    </dgm:pt>
    <dgm:pt modelId="{C1C84F45-2750-4AAD-9798-8A97760B9037}" type="parTrans" cxnId="{3F07767C-FB19-4CA6-B8CE-3C9F49047E39}">
      <dgm:prSet/>
      <dgm:spPr/>
      <dgm:t>
        <a:bodyPr/>
        <a:lstStyle/>
        <a:p>
          <a:endParaRPr lang="en-CA"/>
        </a:p>
      </dgm:t>
    </dgm:pt>
    <dgm:pt modelId="{B9767F14-D4E5-4958-8B05-DD193D9F44FA}" type="sibTrans" cxnId="{3F07767C-FB19-4CA6-B8CE-3C9F49047E39}">
      <dgm:prSet/>
      <dgm:spPr/>
      <dgm:t>
        <a:bodyPr/>
        <a:lstStyle/>
        <a:p>
          <a:endParaRPr lang="en-CA"/>
        </a:p>
      </dgm:t>
    </dgm:pt>
    <dgm:pt modelId="{C3FED8E3-12D8-4C9D-8124-F99C0467DD4B}" type="pres">
      <dgm:prSet presAssocID="{DC8694F1-D4A7-462F-ACB9-86C55FC3FA0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414798E2-CD38-45CC-912A-C4F0A4CB0DF8}" type="pres">
      <dgm:prSet presAssocID="{80C0170F-BF9D-4794-854C-6B7C71BD4CFE}" presName="circle1" presStyleLbl="node1" presStyleIdx="0" presStyleCnt="1"/>
      <dgm:spPr/>
    </dgm:pt>
    <dgm:pt modelId="{D8C252B4-57AA-468D-B754-BD0ADC94391B}" type="pres">
      <dgm:prSet presAssocID="{80C0170F-BF9D-4794-854C-6B7C71BD4CFE}" presName="space" presStyleCnt="0"/>
      <dgm:spPr/>
    </dgm:pt>
    <dgm:pt modelId="{8073E5F7-0EB8-4754-A1E2-D231608197D4}" type="pres">
      <dgm:prSet presAssocID="{80C0170F-BF9D-4794-854C-6B7C71BD4CFE}" presName="rect1" presStyleLbl="alignAcc1" presStyleIdx="0" presStyleCnt="1" custLinFactNeighborX="40823" custLinFactNeighborY="-6208"/>
      <dgm:spPr/>
      <dgm:t>
        <a:bodyPr/>
        <a:lstStyle/>
        <a:p>
          <a:endParaRPr lang="en-CA"/>
        </a:p>
      </dgm:t>
    </dgm:pt>
    <dgm:pt modelId="{9B1D8F7A-6B70-40DF-B650-E4957891010F}" type="pres">
      <dgm:prSet presAssocID="{80C0170F-BF9D-4794-854C-6B7C71BD4CFE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3F07767C-FB19-4CA6-B8CE-3C9F49047E39}" srcId="{DC8694F1-D4A7-462F-ACB9-86C55FC3FA0C}" destId="{80C0170F-BF9D-4794-854C-6B7C71BD4CFE}" srcOrd="0" destOrd="0" parTransId="{C1C84F45-2750-4AAD-9798-8A97760B9037}" sibTransId="{B9767F14-D4E5-4958-8B05-DD193D9F44FA}"/>
    <dgm:cxn modelId="{E832CB60-E585-4709-B17F-8098339181A1}" type="presOf" srcId="{80C0170F-BF9D-4794-854C-6B7C71BD4CFE}" destId="{8073E5F7-0EB8-4754-A1E2-D231608197D4}" srcOrd="0" destOrd="0" presId="urn:microsoft.com/office/officeart/2005/8/layout/target3"/>
    <dgm:cxn modelId="{413DF6E0-F2F3-426B-8696-7E06982C919E}" type="presOf" srcId="{DC8694F1-D4A7-462F-ACB9-86C55FC3FA0C}" destId="{C3FED8E3-12D8-4C9D-8124-F99C0467DD4B}" srcOrd="0" destOrd="0" presId="urn:microsoft.com/office/officeart/2005/8/layout/target3"/>
    <dgm:cxn modelId="{C2E7B890-F672-409C-85AC-75323A772F36}" type="presOf" srcId="{80C0170F-BF9D-4794-854C-6B7C71BD4CFE}" destId="{9B1D8F7A-6B70-40DF-B650-E4957891010F}" srcOrd="1" destOrd="0" presId="urn:microsoft.com/office/officeart/2005/8/layout/target3"/>
    <dgm:cxn modelId="{33A46A95-DB4B-41CE-999B-D224173DBF4E}" type="presParOf" srcId="{C3FED8E3-12D8-4C9D-8124-F99C0467DD4B}" destId="{414798E2-CD38-45CC-912A-C4F0A4CB0DF8}" srcOrd="0" destOrd="0" presId="urn:microsoft.com/office/officeart/2005/8/layout/target3"/>
    <dgm:cxn modelId="{0E65CD7A-F90A-49E3-A0ED-B06ACC8065BF}" type="presParOf" srcId="{C3FED8E3-12D8-4C9D-8124-F99C0467DD4B}" destId="{D8C252B4-57AA-468D-B754-BD0ADC94391B}" srcOrd="1" destOrd="0" presId="urn:microsoft.com/office/officeart/2005/8/layout/target3"/>
    <dgm:cxn modelId="{106CE1DA-68F0-4CDF-A5C0-79DF6DE91654}" type="presParOf" srcId="{C3FED8E3-12D8-4C9D-8124-F99C0467DD4B}" destId="{8073E5F7-0EB8-4754-A1E2-D231608197D4}" srcOrd="2" destOrd="0" presId="urn:microsoft.com/office/officeart/2005/8/layout/target3"/>
    <dgm:cxn modelId="{54C9BC8A-F0A0-43C2-800E-BE5EF1A048D4}" type="presParOf" srcId="{C3FED8E3-12D8-4C9D-8124-F99C0467DD4B}" destId="{9B1D8F7A-6B70-40DF-B650-E4957891010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B7EB92D-919A-4F6D-904F-A847C0173C36}" type="doc">
      <dgm:prSet loTypeId="urn:microsoft.com/office/officeart/2005/8/layout/l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65CA79-AAA8-4B1D-BE29-83AFC7C8511D}">
      <dgm:prSet phldrT="[Text]"/>
      <dgm:spPr/>
      <dgm:t>
        <a:bodyPr/>
        <a:lstStyle/>
        <a:p>
          <a:r>
            <a:rPr lang="en-US" dirty="0" smtClean="0"/>
            <a:t>As cast key sample</a:t>
          </a:r>
          <a:endParaRPr lang="en-US" dirty="0"/>
        </a:p>
      </dgm:t>
    </dgm:pt>
    <dgm:pt modelId="{0978D8BB-995A-40E4-A599-8E8FED28AF8C}" type="parTrans" cxnId="{2EA0482F-1B50-47FB-BD48-269F209841D1}">
      <dgm:prSet/>
      <dgm:spPr/>
      <dgm:t>
        <a:bodyPr/>
        <a:lstStyle/>
        <a:p>
          <a:endParaRPr lang="en-US"/>
        </a:p>
      </dgm:t>
    </dgm:pt>
    <dgm:pt modelId="{B68EC5B7-2B8B-43B3-B486-FA72B91E9904}" type="sibTrans" cxnId="{2EA0482F-1B50-47FB-BD48-269F209841D1}">
      <dgm:prSet/>
      <dgm:spPr/>
      <dgm:t>
        <a:bodyPr/>
        <a:lstStyle/>
        <a:p>
          <a:endParaRPr lang="en-US"/>
        </a:p>
      </dgm:t>
    </dgm:pt>
    <dgm:pt modelId="{4050237B-28D4-4F5A-AF7C-187D48F9E99C}">
      <dgm:prSet phldrT="[Text]"/>
      <dgm:spPr/>
      <dgm:t>
        <a:bodyPr/>
        <a:lstStyle/>
        <a:p>
          <a:r>
            <a:rPr lang="en-US" dirty="0" smtClean="0"/>
            <a:t>ICP, SEM, XRD </a:t>
          </a:r>
          <a:endParaRPr lang="en-US" dirty="0"/>
        </a:p>
      </dgm:t>
    </dgm:pt>
    <dgm:pt modelId="{3B90B9FC-6C2B-49F5-BDA4-EA0E67FE8BF4}" type="parTrans" cxnId="{B7ED697F-25D6-47A8-8453-127582AD9C05}">
      <dgm:prSet/>
      <dgm:spPr/>
      <dgm:t>
        <a:bodyPr/>
        <a:lstStyle/>
        <a:p>
          <a:endParaRPr lang="en-US"/>
        </a:p>
      </dgm:t>
    </dgm:pt>
    <dgm:pt modelId="{A7CDCE8D-C2E4-4284-994E-FA53027B7FAB}" type="sibTrans" cxnId="{B7ED697F-25D6-47A8-8453-127582AD9C05}">
      <dgm:prSet/>
      <dgm:spPr/>
      <dgm:t>
        <a:bodyPr/>
        <a:lstStyle/>
        <a:p>
          <a:endParaRPr lang="en-US"/>
        </a:p>
      </dgm:t>
    </dgm:pt>
    <dgm:pt modelId="{B7ED2479-EB21-4DDC-92D3-AFDD94C7A04A}">
      <dgm:prSet phldrT="[Text]"/>
      <dgm:spPr/>
      <dgm:t>
        <a:bodyPr/>
        <a:lstStyle/>
        <a:p>
          <a:r>
            <a:rPr lang="en-US" dirty="0" smtClean="0"/>
            <a:t>Annealed at 450</a:t>
          </a:r>
          <a:r>
            <a:rPr lang="en-US" baseline="30000" dirty="0" smtClean="0"/>
            <a:t>o</a:t>
          </a:r>
          <a:r>
            <a:rPr lang="en-US" dirty="0" smtClean="0"/>
            <a:t>C for 2 weeks</a:t>
          </a:r>
          <a:endParaRPr lang="en-US" dirty="0"/>
        </a:p>
      </dgm:t>
    </dgm:pt>
    <dgm:pt modelId="{2FCA21D7-C6D8-4020-98FC-736C9593610D}" type="parTrans" cxnId="{13375941-F2B0-41F8-A2D1-1ECB920D09BD}">
      <dgm:prSet/>
      <dgm:spPr/>
      <dgm:t>
        <a:bodyPr/>
        <a:lstStyle/>
        <a:p>
          <a:endParaRPr lang="en-US"/>
        </a:p>
      </dgm:t>
    </dgm:pt>
    <dgm:pt modelId="{71EC0C6D-449D-4A25-AFE3-35AB444B47B3}" type="sibTrans" cxnId="{13375941-F2B0-41F8-A2D1-1ECB920D09BD}">
      <dgm:prSet/>
      <dgm:spPr/>
      <dgm:t>
        <a:bodyPr/>
        <a:lstStyle/>
        <a:p>
          <a:endParaRPr lang="en-US"/>
        </a:p>
      </dgm:t>
    </dgm:pt>
    <dgm:pt modelId="{A97784EF-DD99-4C89-8000-E68900358750}">
      <dgm:prSet phldrT="[Text]"/>
      <dgm:spPr/>
      <dgm:t>
        <a:bodyPr/>
        <a:lstStyle/>
        <a:p>
          <a:r>
            <a:rPr lang="en-US" dirty="0" smtClean="0"/>
            <a:t>ICP, SEM, XRD </a:t>
          </a:r>
          <a:endParaRPr lang="en-US" dirty="0"/>
        </a:p>
      </dgm:t>
    </dgm:pt>
    <dgm:pt modelId="{C6268DCC-5086-4A3F-B8F8-23A0690C3C79}" type="parTrans" cxnId="{13E15DD0-7F1B-4DB3-8000-7C611DDE1CC9}">
      <dgm:prSet/>
      <dgm:spPr/>
      <dgm:t>
        <a:bodyPr/>
        <a:lstStyle/>
        <a:p>
          <a:endParaRPr lang="en-US"/>
        </a:p>
      </dgm:t>
    </dgm:pt>
    <dgm:pt modelId="{7F24EC02-D5EC-45DB-BD5D-84EFAF58E6EA}" type="sibTrans" cxnId="{13E15DD0-7F1B-4DB3-8000-7C611DDE1CC9}">
      <dgm:prSet/>
      <dgm:spPr/>
      <dgm:t>
        <a:bodyPr/>
        <a:lstStyle/>
        <a:p>
          <a:endParaRPr lang="en-US"/>
        </a:p>
      </dgm:t>
    </dgm:pt>
    <dgm:pt modelId="{5C2FA4DE-F0F2-4FA2-81C2-52F9B6F26F1A}">
      <dgm:prSet phldrT="[Text]"/>
      <dgm:spPr/>
      <dgm:t>
        <a:bodyPr/>
        <a:lstStyle/>
        <a:p>
          <a:r>
            <a:rPr lang="en-US" dirty="0" smtClean="0"/>
            <a:t>Annealed at 450</a:t>
          </a:r>
          <a:r>
            <a:rPr lang="en-US" baseline="30000" dirty="0" smtClean="0"/>
            <a:t>o</a:t>
          </a:r>
          <a:r>
            <a:rPr lang="en-US" dirty="0" smtClean="0"/>
            <a:t>C for 2 more weeks</a:t>
          </a:r>
          <a:endParaRPr lang="en-US" dirty="0"/>
        </a:p>
      </dgm:t>
    </dgm:pt>
    <dgm:pt modelId="{8BD77319-BB72-4D18-9702-49028C26C4C7}" type="parTrans" cxnId="{413B4A0B-3162-4BF0-BCB5-4F5CB149B013}">
      <dgm:prSet/>
      <dgm:spPr/>
      <dgm:t>
        <a:bodyPr/>
        <a:lstStyle/>
        <a:p>
          <a:endParaRPr lang="en-US"/>
        </a:p>
      </dgm:t>
    </dgm:pt>
    <dgm:pt modelId="{FD5292FA-5F80-4EA2-80F9-E375C4452758}" type="sibTrans" cxnId="{413B4A0B-3162-4BF0-BCB5-4F5CB149B013}">
      <dgm:prSet/>
      <dgm:spPr/>
      <dgm:t>
        <a:bodyPr/>
        <a:lstStyle/>
        <a:p>
          <a:endParaRPr lang="en-US"/>
        </a:p>
      </dgm:t>
    </dgm:pt>
    <dgm:pt modelId="{01C93283-9F6C-412B-9675-47BC8F444EF3}">
      <dgm:prSet phldrT="[Text]"/>
      <dgm:spPr/>
      <dgm:t>
        <a:bodyPr/>
        <a:lstStyle/>
        <a:p>
          <a:r>
            <a:rPr lang="en-US" dirty="0" smtClean="0"/>
            <a:t>ICP, SEM, XRD </a:t>
          </a:r>
          <a:endParaRPr lang="en-US" dirty="0"/>
        </a:p>
      </dgm:t>
    </dgm:pt>
    <dgm:pt modelId="{73E9B35A-4289-42B9-BA6B-7AD21B342654}" type="parTrans" cxnId="{CEE5DC70-C3E2-48DE-9B00-7526CFBCE27B}">
      <dgm:prSet/>
      <dgm:spPr/>
      <dgm:t>
        <a:bodyPr/>
        <a:lstStyle/>
        <a:p>
          <a:endParaRPr lang="en-US"/>
        </a:p>
      </dgm:t>
    </dgm:pt>
    <dgm:pt modelId="{BF1007B8-F81E-462E-BDB8-F2A8BB7F8190}" type="sibTrans" cxnId="{CEE5DC70-C3E2-48DE-9B00-7526CFBCE27B}">
      <dgm:prSet/>
      <dgm:spPr/>
      <dgm:t>
        <a:bodyPr/>
        <a:lstStyle/>
        <a:p>
          <a:endParaRPr lang="en-US"/>
        </a:p>
      </dgm:t>
    </dgm:pt>
    <dgm:pt modelId="{FCF411FF-96F0-489F-879E-7D50A335CD6B}" type="pres">
      <dgm:prSet presAssocID="{7B7EB92D-919A-4F6D-904F-A847C0173C3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E53690B-79B8-4B0B-BC73-8E5A4C804AE1}" type="pres">
      <dgm:prSet presAssocID="{7E65CA79-AAA8-4B1D-BE29-83AFC7C8511D}" presName="horFlow" presStyleCnt="0"/>
      <dgm:spPr/>
    </dgm:pt>
    <dgm:pt modelId="{8C10679E-A302-450A-A613-2231365EF9D4}" type="pres">
      <dgm:prSet presAssocID="{7E65CA79-AAA8-4B1D-BE29-83AFC7C8511D}" presName="bigChev" presStyleLbl="node1" presStyleIdx="0" presStyleCnt="3"/>
      <dgm:spPr/>
      <dgm:t>
        <a:bodyPr/>
        <a:lstStyle/>
        <a:p>
          <a:endParaRPr lang="en-US"/>
        </a:p>
      </dgm:t>
    </dgm:pt>
    <dgm:pt modelId="{0A4D8D0D-41CB-44AF-8194-FC96928A52CC}" type="pres">
      <dgm:prSet presAssocID="{3B90B9FC-6C2B-49F5-BDA4-EA0E67FE8BF4}" presName="parTrans" presStyleCnt="0"/>
      <dgm:spPr/>
    </dgm:pt>
    <dgm:pt modelId="{0ADE350D-40B8-4458-B0DD-B7BE92537BF1}" type="pres">
      <dgm:prSet presAssocID="{4050237B-28D4-4F5A-AF7C-187D48F9E99C}" presName="node" presStyleLbl="alignAccFollowNode1" presStyleIdx="0" presStyleCnt="3" custScaleX="1695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B653A-DC56-4047-8ECA-8DE48C1F4D4C}" type="pres">
      <dgm:prSet presAssocID="{7E65CA79-AAA8-4B1D-BE29-83AFC7C8511D}" presName="vSp" presStyleCnt="0"/>
      <dgm:spPr/>
    </dgm:pt>
    <dgm:pt modelId="{30FB9519-EDDF-49FF-87C9-5F16B83751D4}" type="pres">
      <dgm:prSet presAssocID="{B7ED2479-EB21-4DDC-92D3-AFDD94C7A04A}" presName="horFlow" presStyleCnt="0"/>
      <dgm:spPr/>
    </dgm:pt>
    <dgm:pt modelId="{89CD0D08-CD60-46BF-9F07-D8B54991BA87}" type="pres">
      <dgm:prSet presAssocID="{B7ED2479-EB21-4DDC-92D3-AFDD94C7A04A}" presName="bigChev" presStyleLbl="node1" presStyleIdx="1" presStyleCnt="3"/>
      <dgm:spPr/>
      <dgm:t>
        <a:bodyPr/>
        <a:lstStyle/>
        <a:p>
          <a:endParaRPr lang="en-US"/>
        </a:p>
      </dgm:t>
    </dgm:pt>
    <dgm:pt modelId="{6FAF7662-3E4D-4065-8D4E-78CB4F8713ED}" type="pres">
      <dgm:prSet presAssocID="{C6268DCC-5086-4A3F-B8F8-23A0690C3C79}" presName="parTrans" presStyleCnt="0"/>
      <dgm:spPr/>
    </dgm:pt>
    <dgm:pt modelId="{1A6E0673-351C-45D3-87FF-C0B6E1888EC5}" type="pres">
      <dgm:prSet presAssocID="{A97784EF-DD99-4C89-8000-E68900358750}" presName="node" presStyleLbl="alignAccFollowNode1" presStyleIdx="1" presStyleCnt="3" custScaleX="1679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511CFA-62AD-40D6-AD79-CFE5EB30B578}" type="pres">
      <dgm:prSet presAssocID="{B7ED2479-EB21-4DDC-92D3-AFDD94C7A04A}" presName="vSp" presStyleCnt="0"/>
      <dgm:spPr/>
    </dgm:pt>
    <dgm:pt modelId="{DC2D20B5-17C2-4AA5-B6F0-81062391B5C1}" type="pres">
      <dgm:prSet presAssocID="{5C2FA4DE-F0F2-4FA2-81C2-52F9B6F26F1A}" presName="horFlow" presStyleCnt="0"/>
      <dgm:spPr/>
    </dgm:pt>
    <dgm:pt modelId="{571DBD74-A1D9-4E32-B0A5-4063C19F86B4}" type="pres">
      <dgm:prSet presAssocID="{5C2FA4DE-F0F2-4FA2-81C2-52F9B6F26F1A}" presName="bigChev" presStyleLbl="node1" presStyleIdx="2" presStyleCnt="3"/>
      <dgm:spPr/>
      <dgm:t>
        <a:bodyPr/>
        <a:lstStyle/>
        <a:p>
          <a:endParaRPr lang="en-US"/>
        </a:p>
      </dgm:t>
    </dgm:pt>
    <dgm:pt modelId="{A399236C-EEE8-49D5-A3D7-8EDB59DFE1ED}" type="pres">
      <dgm:prSet presAssocID="{73E9B35A-4289-42B9-BA6B-7AD21B342654}" presName="parTrans" presStyleCnt="0"/>
      <dgm:spPr/>
    </dgm:pt>
    <dgm:pt modelId="{B9B5B218-63D3-47EF-92EF-B70AB7DBB0F5}" type="pres">
      <dgm:prSet presAssocID="{01C93283-9F6C-412B-9675-47BC8F444EF3}" presName="node" presStyleLbl="alignAccFollowNode1" presStyleIdx="2" presStyleCnt="3" custScaleX="1665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7C393F-09C8-4B70-A383-D38F76888FE2}" type="presOf" srcId="{7B7EB92D-919A-4F6D-904F-A847C0173C36}" destId="{FCF411FF-96F0-489F-879E-7D50A335CD6B}" srcOrd="0" destOrd="0" presId="urn:microsoft.com/office/officeart/2005/8/layout/lProcess3"/>
    <dgm:cxn modelId="{B7ED697F-25D6-47A8-8453-127582AD9C05}" srcId="{7E65CA79-AAA8-4B1D-BE29-83AFC7C8511D}" destId="{4050237B-28D4-4F5A-AF7C-187D48F9E99C}" srcOrd="0" destOrd="0" parTransId="{3B90B9FC-6C2B-49F5-BDA4-EA0E67FE8BF4}" sibTransId="{A7CDCE8D-C2E4-4284-994E-FA53027B7FAB}"/>
    <dgm:cxn modelId="{A27A4DE8-37A5-43B3-8D01-F353B545864D}" type="presOf" srcId="{4050237B-28D4-4F5A-AF7C-187D48F9E99C}" destId="{0ADE350D-40B8-4458-B0DD-B7BE92537BF1}" srcOrd="0" destOrd="0" presId="urn:microsoft.com/office/officeart/2005/8/layout/lProcess3"/>
    <dgm:cxn modelId="{CEE5DC70-C3E2-48DE-9B00-7526CFBCE27B}" srcId="{5C2FA4DE-F0F2-4FA2-81C2-52F9B6F26F1A}" destId="{01C93283-9F6C-412B-9675-47BC8F444EF3}" srcOrd="0" destOrd="0" parTransId="{73E9B35A-4289-42B9-BA6B-7AD21B342654}" sibTransId="{BF1007B8-F81E-462E-BDB8-F2A8BB7F8190}"/>
    <dgm:cxn modelId="{413B4A0B-3162-4BF0-BCB5-4F5CB149B013}" srcId="{7B7EB92D-919A-4F6D-904F-A847C0173C36}" destId="{5C2FA4DE-F0F2-4FA2-81C2-52F9B6F26F1A}" srcOrd="2" destOrd="0" parTransId="{8BD77319-BB72-4D18-9702-49028C26C4C7}" sibTransId="{FD5292FA-5F80-4EA2-80F9-E375C4452758}"/>
    <dgm:cxn modelId="{1AB2FFD2-77E5-4B8E-81A5-0A5A17D494AB}" type="presOf" srcId="{A97784EF-DD99-4C89-8000-E68900358750}" destId="{1A6E0673-351C-45D3-87FF-C0B6E1888EC5}" srcOrd="0" destOrd="0" presId="urn:microsoft.com/office/officeart/2005/8/layout/lProcess3"/>
    <dgm:cxn modelId="{F2B6EBF5-52DB-466D-A344-4075F306BDDB}" type="presOf" srcId="{01C93283-9F6C-412B-9675-47BC8F444EF3}" destId="{B9B5B218-63D3-47EF-92EF-B70AB7DBB0F5}" srcOrd="0" destOrd="0" presId="urn:microsoft.com/office/officeart/2005/8/layout/lProcess3"/>
    <dgm:cxn modelId="{B5F058DA-6785-4F30-A139-AD7D077827E3}" type="presOf" srcId="{7E65CA79-AAA8-4B1D-BE29-83AFC7C8511D}" destId="{8C10679E-A302-450A-A613-2231365EF9D4}" srcOrd="0" destOrd="0" presId="urn:microsoft.com/office/officeart/2005/8/layout/lProcess3"/>
    <dgm:cxn modelId="{13375941-F2B0-41F8-A2D1-1ECB920D09BD}" srcId="{7B7EB92D-919A-4F6D-904F-A847C0173C36}" destId="{B7ED2479-EB21-4DDC-92D3-AFDD94C7A04A}" srcOrd="1" destOrd="0" parTransId="{2FCA21D7-C6D8-4020-98FC-736C9593610D}" sibTransId="{71EC0C6D-449D-4A25-AFE3-35AB444B47B3}"/>
    <dgm:cxn modelId="{2EA0482F-1B50-47FB-BD48-269F209841D1}" srcId="{7B7EB92D-919A-4F6D-904F-A847C0173C36}" destId="{7E65CA79-AAA8-4B1D-BE29-83AFC7C8511D}" srcOrd="0" destOrd="0" parTransId="{0978D8BB-995A-40E4-A599-8E8FED28AF8C}" sibTransId="{B68EC5B7-2B8B-43B3-B486-FA72B91E9904}"/>
    <dgm:cxn modelId="{4B5A63A3-5AE6-4C52-BF24-76DF2D7D6C68}" type="presOf" srcId="{5C2FA4DE-F0F2-4FA2-81C2-52F9B6F26F1A}" destId="{571DBD74-A1D9-4E32-B0A5-4063C19F86B4}" srcOrd="0" destOrd="0" presId="urn:microsoft.com/office/officeart/2005/8/layout/lProcess3"/>
    <dgm:cxn modelId="{075B362C-AF43-48EC-976C-431D2A615B5F}" type="presOf" srcId="{B7ED2479-EB21-4DDC-92D3-AFDD94C7A04A}" destId="{89CD0D08-CD60-46BF-9F07-D8B54991BA87}" srcOrd="0" destOrd="0" presId="urn:microsoft.com/office/officeart/2005/8/layout/lProcess3"/>
    <dgm:cxn modelId="{13E15DD0-7F1B-4DB3-8000-7C611DDE1CC9}" srcId="{B7ED2479-EB21-4DDC-92D3-AFDD94C7A04A}" destId="{A97784EF-DD99-4C89-8000-E68900358750}" srcOrd="0" destOrd="0" parTransId="{C6268DCC-5086-4A3F-B8F8-23A0690C3C79}" sibTransId="{7F24EC02-D5EC-45DB-BD5D-84EFAF58E6EA}"/>
    <dgm:cxn modelId="{B41779D1-E316-4E64-805C-91ACB888C610}" type="presParOf" srcId="{FCF411FF-96F0-489F-879E-7D50A335CD6B}" destId="{4E53690B-79B8-4B0B-BC73-8E5A4C804AE1}" srcOrd="0" destOrd="0" presId="urn:microsoft.com/office/officeart/2005/8/layout/lProcess3"/>
    <dgm:cxn modelId="{2A0DCAFE-876D-4426-B5ED-AAE19F663AF0}" type="presParOf" srcId="{4E53690B-79B8-4B0B-BC73-8E5A4C804AE1}" destId="{8C10679E-A302-450A-A613-2231365EF9D4}" srcOrd="0" destOrd="0" presId="urn:microsoft.com/office/officeart/2005/8/layout/lProcess3"/>
    <dgm:cxn modelId="{AC323F4F-E32A-4274-B8F1-E7BB2DF44FC1}" type="presParOf" srcId="{4E53690B-79B8-4B0B-BC73-8E5A4C804AE1}" destId="{0A4D8D0D-41CB-44AF-8194-FC96928A52CC}" srcOrd="1" destOrd="0" presId="urn:microsoft.com/office/officeart/2005/8/layout/lProcess3"/>
    <dgm:cxn modelId="{DF573167-8FEF-43AA-A834-6735031E9930}" type="presParOf" srcId="{4E53690B-79B8-4B0B-BC73-8E5A4C804AE1}" destId="{0ADE350D-40B8-4458-B0DD-B7BE92537BF1}" srcOrd="2" destOrd="0" presId="urn:microsoft.com/office/officeart/2005/8/layout/lProcess3"/>
    <dgm:cxn modelId="{8EA3CBF7-4CFF-4639-8BF0-EAC4C5F69CFB}" type="presParOf" srcId="{FCF411FF-96F0-489F-879E-7D50A335CD6B}" destId="{C50B653A-DC56-4047-8ECA-8DE48C1F4D4C}" srcOrd="1" destOrd="0" presId="urn:microsoft.com/office/officeart/2005/8/layout/lProcess3"/>
    <dgm:cxn modelId="{DC0A4CE1-9D80-428E-8536-03ABE15F3F00}" type="presParOf" srcId="{FCF411FF-96F0-489F-879E-7D50A335CD6B}" destId="{30FB9519-EDDF-49FF-87C9-5F16B83751D4}" srcOrd="2" destOrd="0" presId="urn:microsoft.com/office/officeart/2005/8/layout/lProcess3"/>
    <dgm:cxn modelId="{E32A98FC-826F-4215-9079-FC1A7A00809C}" type="presParOf" srcId="{30FB9519-EDDF-49FF-87C9-5F16B83751D4}" destId="{89CD0D08-CD60-46BF-9F07-D8B54991BA87}" srcOrd="0" destOrd="0" presId="urn:microsoft.com/office/officeart/2005/8/layout/lProcess3"/>
    <dgm:cxn modelId="{B4873E8E-9E00-4792-83A1-9069E88C25F4}" type="presParOf" srcId="{30FB9519-EDDF-49FF-87C9-5F16B83751D4}" destId="{6FAF7662-3E4D-4065-8D4E-78CB4F8713ED}" srcOrd="1" destOrd="0" presId="urn:microsoft.com/office/officeart/2005/8/layout/lProcess3"/>
    <dgm:cxn modelId="{73A1C321-606F-456C-8FC7-B0A33479AE02}" type="presParOf" srcId="{30FB9519-EDDF-49FF-87C9-5F16B83751D4}" destId="{1A6E0673-351C-45D3-87FF-C0B6E1888EC5}" srcOrd="2" destOrd="0" presId="urn:microsoft.com/office/officeart/2005/8/layout/lProcess3"/>
    <dgm:cxn modelId="{226B33A3-4BC6-4A7F-9329-B386DF2166B9}" type="presParOf" srcId="{FCF411FF-96F0-489F-879E-7D50A335CD6B}" destId="{48511CFA-62AD-40D6-AD79-CFE5EB30B578}" srcOrd="3" destOrd="0" presId="urn:microsoft.com/office/officeart/2005/8/layout/lProcess3"/>
    <dgm:cxn modelId="{95031D0C-119C-4EC3-9AD7-CFE9F03FF41B}" type="presParOf" srcId="{FCF411FF-96F0-489F-879E-7D50A335CD6B}" destId="{DC2D20B5-17C2-4AA5-B6F0-81062391B5C1}" srcOrd="4" destOrd="0" presId="urn:microsoft.com/office/officeart/2005/8/layout/lProcess3"/>
    <dgm:cxn modelId="{4FC33A18-A759-46C5-BE76-BDE1B883B7DD}" type="presParOf" srcId="{DC2D20B5-17C2-4AA5-B6F0-81062391B5C1}" destId="{571DBD74-A1D9-4E32-B0A5-4063C19F86B4}" srcOrd="0" destOrd="0" presId="urn:microsoft.com/office/officeart/2005/8/layout/lProcess3"/>
    <dgm:cxn modelId="{01F0AC53-CC64-4A02-8CC9-29FFFCDEBADD}" type="presParOf" srcId="{DC2D20B5-17C2-4AA5-B6F0-81062391B5C1}" destId="{A399236C-EEE8-49D5-A3D7-8EDB59DFE1ED}" srcOrd="1" destOrd="0" presId="urn:microsoft.com/office/officeart/2005/8/layout/lProcess3"/>
    <dgm:cxn modelId="{A1B8B869-C15E-45B8-9F9B-5ED6533538BA}" type="presParOf" srcId="{DC2D20B5-17C2-4AA5-B6F0-81062391B5C1}" destId="{B9B5B218-63D3-47EF-92EF-B70AB7DBB0F5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B7C087-9CEF-4EC0-A555-28AA3182C721}" type="doc">
      <dgm:prSet loTypeId="urn:microsoft.com/office/officeart/2005/8/layout/hierarchy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CA"/>
        </a:p>
      </dgm:t>
    </dgm:pt>
    <dgm:pt modelId="{1D7102BE-D8E8-41D7-A757-BBD4BAFE0E89}">
      <dgm:prSet phldrT="[Text]"/>
      <dgm:spPr/>
      <dgm:t>
        <a:bodyPr/>
        <a:lstStyle/>
        <a:p>
          <a:r>
            <a:rPr lang="en-CA" dirty="0" smtClean="0"/>
            <a:t>Zn</a:t>
          </a:r>
          <a:endParaRPr lang="en-CA" dirty="0"/>
        </a:p>
      </dgm:t>
    </dgm:pt>
    <dgm:pt modelId="{98EDDCD8-5D32-443B-8FBF-D5546A65487F}" type="parTrans" cxnId="{160B84EE-187A-4268-9758-379600FCB629}">
      <dgm:prSet/>
      <dgm:spPr/>
      <dgm:t>
        <a:bodyPr/>
        <a:lstStyle/>
        <a:p>
          <a:endParaRPr lang="en-CA"/>
        </a:p>
      </dgm:t>
    </dgm:pt>
    <dgm:pt modelId="{15D315C9-343E-4624-BA84-3872176EB691}" type="sibTrans" cxnId="{160B84EE-187A-4268-9758-379600FCB629}">
      <dgm:prSet/>
      <dgm:spPr/>
      <dgm:t>
        <a:bodyPr/>
        <a:lstStyle/>
        <a:p>
          <a:endParaRPr lang="en-CA"/>
        </a:p>
      </dgm:t>
    </dgm:pt>
    <dgm:pt modelId="{801A6365-C6A9-498F-8EE3-6E30CC3734AC}">
      <dgm:prSet phldrT="[Text]"/>
      <dgm:spPr/>
      <dgm:t>
        <a:bodyPr/>
        <a:lstStyle/>
        <a:p>
          <a:r>
            <a:rPr lang="en-US" dirty="0" err="1" smtClean="0"/>
            <a:t>cast</a:t>
          </a:r>
          <a:r>
            <a:rPr lang="en-US" altLang="zh-CN" dirty="0" err="1" smtClean="0"/>
            <a:t>a</a:t>
          </a:r>
          <a:r>
            <a:rPr lang="en-US" dirty="0" err="1" smtClean="0"/>
            <a:t>bility</a:t>
          </a:r>
          <a:endParaRPr lang="en-CA" dirty="0"/>
        </a:p>
      </dgm:t>
    </dgm:pt>
    <dgm:pt modelId="{D61966BB-C513-4745-A39A-5849E274B1EF}" type="parTrans" cxnId="{A2F4BB76-EFD4-4210-A258-FB4F2C634AD1}">
      <dgm:prSet/>
      <dgm:spPr/>
      <dgm:t>
        <a:bodyPr/>
        <a:lstStyle/>
        <a:p>
          <a:endParaRPr lang="en-CA"/>
        </a:p>
      </dgm:t>
    </dgm:pt>
    <dgm:pt modelId="{90D682F5-A3B6-47D5-AB9F-3FB109D9F98C}" type="sibTrans" cxnId="{A2F4BB76-EFD4-4210-A258-FB4F2C634AD1}">
      <dgm:prSet/>
      <dgm:spPr/>
      <dgm:t>
        <a:bodyPr/>
        <a:lstStyle/>
        <a:p>
          <a:endParaRPr lang="en-CA"/>
        </a:p>
      </dgm:t>
    </dgm:pt>
    <dgm:pt modelId="{2438F8DA-32CC-459A-BCF5-991D34B1CD57}">
      <dgm:prSet phldrT="[Text]"/>
      <dgm:spPr/>
      <dgm:t>
        <a:bodyPr/>
        <a:lstStyle/>
        <a:p>
          <a:r>
            <a:rPr lang="en-US" dirty="0" smtClean="0"/>
            <a:t>creep resistance </a:t>
          </a:r>
          <a:endParaRPr lang="en-CA" dirty="0"/>
        </a:p>
      </dgm:t>
    </dgm:pt>
    <dgm:pt modelId="{EE4B3F8A-AA8F-4047-8F2D-CC4DCE0FAC5C}" type="parTrans" cxnId="{F2F65EC1-6043-4212-8110-40967799F404}">
      <dgm:prSet/>
      <dgm:spPr/>
      <dgm:t>
        <a:bodyPr/>
        <a:lstStyle/>
        <a:p>
          <a:endParaRPr lang="en-CA"/>
        </a:p>
      </dgm:t>
    </dgm:pt>
    <dgm:pt modelId="{FBC589E3-993C-4A30-8FF8-496D7B0703B3}" type="sibTrans" cxnId="{F2F65EC1-6043-4212-8110-40967799F404}">
      <dgm:prSet/>
      <dgm:spPr/>
      <dgm:t>
        <a:bodyPr/>
        <a:lstStyle/>
        <a:p>
          <a:endParaRPr lang="en-CA"/>
        </a:p>
      </dgm:t>
    </dgm:pt>
    <dgm:pt modelId="{3F6561B2-0395-4947-A1AC-33C05B45349D}">
      <dgm:prSet phldrT="[Text]"/>
      <dgm:spPr/>
      <dgm:t>
        <a:bodyPr/>
        <a:lstStyle/>
        <a:p>
          <a:r>
            <a:rPr lang="en-US" dirty="0" smtClean="0"/>
            <a:t>yield strength</a:t>
          </a:r>
          <a:endParaRPr lang="en-CA" dirty="0"/>
        </a:p>
      </dgm:t>
    </dgm:pt>
    <dgm:pt modelId="{FDC02275-5E58-4C9C-AD8B-DAFE513ECDD1}" type="parTrans" cxnId="{797F6E8B-3302-4A4B-9ABD-84FCD573C723}">
      <dgm:prSet/>
      <dgm:spPr/>
      <dgm:t>
        <a:bodyPr/>
        <a:lstStyle/>
        <a:p>
          <a:endParaRPr lang="en-CA"/>
        </a:p>
      </dgm:t>
    </dgm:pt>
    <dgm:pt modelId="{6F1D9D06-57D4-49F8-A652-7C43A50BEDEE}" type="sibTrans" cxnId="{797F6E8B-3302-4A4B-9ABD-84FCD573C723}">
      <dgm:prSet/>
      <dgm:spPr/>
      <dgm:t>
        <a:bodyPr/>
        <a:lstStyle/>
        <a:p>
          <a:endParaRPr lang="en-CA"/>
        </a:p>
      </dgm:t>
    </dgm:pt>
    <dgm:pt modelId="{2C41FC9C-3EA5-4526-BC2B-681DC6D86B28}" type="pres">
      <dgm:prSet presAssocID="{13B7C087-9CEF-4EC0-A555-28AA3182C72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CA"/>
        </a:p>
      </dgm:t>
    </dgm:pt>
    <dgm:pt modelId="{77B911FB-6E07-4FFE-B84E-3989051A2A87}" type="pres">
      <dgm:prSet presAssocID="{1D7102BE-D8E8-41D7-A757-BBD4BAFE0E89}" presName="root" presStyleCnt="0"/>
      <dgm:spPr/>
    </dgm:pt>
    <dgm:pt modelId="{BAA71E73-4EE7-497D-B418-19503F1BF87E}" type="pres">
      <dgm:prSet presAssocID="{1D7102BE-D8E8-41D7-A757-BBD4BAFE0E89}" presName="rootComposite" presStyleCnt="0"/>
      <dgm:spPr/>
    </dgm:pt>
    <dgm:pt modelId="{A2A8FE84-62F6-4FBE-BA48-2391F0594883}" type="pres">
      <dgm:prSet presAssocID="{1D7102BE-D8E8-41D7-A757-BBD4BAFE0E89}" presName="rootText" presStyleLbl="node1" presStyleIdx="0" presStyleCnt="1"/>
      <dgm:spPr/>
      <dgm:t>
        <a:bodyPr/>
        <a:lstStyle/>
        <a:p>
          <a:endParaRPr lang="en-CA"/>
        </a:p>
      </dgm:t>
    </dgm:pt>
    <dgm:pt modelId="{042AADAE-C299-4CDD-8B43-FD4299A64B7B}" type="pres">
      <dgm:prSet presAssocID="{1D7102BE-D8E8-41D7-A757-BBD4BAFE0E89}" presName="rootConnector" presStyleLbl="node1" presStyleIdx="0" presStyleCnt="1"/>
      <dgm:spPr/>
      <dgm:t>
        <a:bodyPr/>
        <a:lstStyle/>
        <a:p>
          <a:endParaRPr lang="en-CA"/>
        </a:p>
      </dgm:t>
    </dgm:pt>
    <dgm:pt modelId="{EEC1BE8E-CE54-42CE-BAAB-5E72B5C3FDB6}" type="pres">
      <dgm:prSet presAssocID="{1D7102BE-D8E8-41D7-A757-BBD4BAFE0E89}" presName="childShape" presStyleCnt="0"/>
      <dgm:spPr/>
    </dgm:pt>
    <dgm:pt modelId="{23B54E03-A383-4B48-BF77-BCF9CA858F9F}" type="pres">
      <dgm:prSet presAssocID="{D61966BB-C513-4745-A39A-5849E274B1EF}" presName="Name13" presStyleLbl="parChTrans1D2" presStyleIdx="0" presStyleCnt="3"/>
      <dgm:spPr/>
      <dgm:t>
        <a:bodyPr/>
        <a:lstStyle/>
        <a:p>
          <a:endParaRPr lang="en-CA"/>
        </a:p>
      </dgm:t>
    </dgm:pt>
    <dgm:pt modelId="{710CC2A7-1A7C-4C32-84DE-B3AA8BB09052}" type="pres">
      <dgm:prSet presAssocID="{801A6365-C6A9-498F-8EE3-6E30CC3734AC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AA25BAE-2EC1-4707-A32F-263D17F2FE93}" type="pres">
      <dgm:prSet presAssocID="{EE4B3F8A-AA8F-4047-8F2D-CC4DCE0FAC5C}" presName="Name13" presStyleLbl="parChTrans1D2" presStyleIdx="1" presStyleCnt="3"/>
      <dgm:spPr/>
      <dgm:t>
        <a:bodyPr/>
        <a:lstStyle/>
        <a:p>
          <a:endParaRPr lang="en-CA"/>
        </a:p>
      </dgm:t>
    </dgm:pt>
    <dgm:pt modelId="{670DAD23-0CF1-4A4C-96A4-0B4E814F37F5}" type="pres">
      <dgm:prSet presAssocID="{2438F8DA-32CC-459A-BCF5-991D34B1CD57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5D0054F4-E804-4E11-A69E-B61C3C38F333}" type="pres">
      <dgm:prSet presAssocID="{FDC02275-5E58-4C9C-AD8B-DAFE513ECDD1}" presName="Name13" presStyleLbl="parChTrans1D2" presStyleIdx="2" presStyleCnt="3"/>
      <dgm:spPr/>
      <dgm:t>
        <a:bodyPr/>
        <a:lstStyle/>
        <a:p>
          <a:endParaRPr lang="en-CA"/>
        </a:p>
      </dgm:t>
    </dgm:pt>
    <dgm:pt modelId="{2D868F53-6453-454E-BB9C-C710F4969420}" type="pres">
      <dgm:prSet presAssocID="{3F6561B2-0395-4947-A1AC-33C05B45349D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F2F65EC1-6043-4212-8110-40967799F404}" srcId="{1D7102BE-D8E8-41D7-A757-BBD4BAFE0E89}" destId="{2438F8DA-32CC-459A-BCF5-991D34B1CD57}" srcOrd="1" destOrd="0" parTransId="{EE4B3F8A-AA8F-4047-8F2D-CC4DCE0FAC5C}" sibTransId="{FBC589E3-993C-4A30-8FF8-496D7B0703B3}"/>
    <dgm:cxn modelId="{0B24C30F-D6A7-4ECF-B7EB-00F63BE9569F}" type="presOf" srcId="{13B7C087-9CEF-4EC0-A555-28AA3182C721}" destId="{2C41FC9C-3EA5-4526-BC2B-681DC6D86B28}" srcOrd="0" destOrd="0" presId="urn:microsoft.com/office/officeart/2005/8/layout/hierarchy3"/>
    <dgm:cxn modelId="{A13D28CF-DD8E-4D95-B4E5-1D1278BCA89B}" type="presOf" srcId="{1D7102BE-D8E8-41D7-A757-BBD4BAFE0E89}" destId="{A2A8FE84-62F6-4FBE-BA48-2391F0594883}" srcOrd="0" destOrd="0" presId="urn:microsoft.com/office/officeart/2005/8/layout/hierarchy3"/>
    <dgm:cxn modelId="{797F6E8B-3302-4A4B-9ABD-84FCD573C723}" srcId="{1D7102BE-D8E8-41D7-A757-BBD4BAFE0E89}" destId="{3F6561B2-0395-4947-A1AC-33C05B45349D}" srcOrd="2" destOrd="0" parTransId="{FDC02275-5E58-4C9C-AD8B-DAFE513ECDD1}" sibTransId="{6F1D9D06-57D4-49F8-A652-7C43A50BEDEE}"/>
    <dgm:cxn modelId="{69D692E8-35C4-4C8D-8C26-20F79BD208FB}" type="presOf" srcId="{FDC02275-5E58-4C9C-AD8B-DAFE513ECDD1}" destId="{5D0054F4-E804-4E11-A69E-B61C3C38F333}" srcOrd="0" destOrd="0" presId="urn:microsoft.com/office/officeart/2005/8/layout/hierarchy3"/>
    <dgm:cxn modelId="{ACC80017-02E5-4E26-A132-11A5F59044ED}" type="presOf" srcId="{3F6561B2-0395-4947-A1AC-33C05B45349D}" destId="{2D868F53-6453-454E-BB9C-C710F4969420}" srcOrd="0" destOrd="0" presId="urn:microsoft.com/office/officeart/2005/8/layout/hierarchy3"/>
    <dgm:cxn modelId="{A2F4BB76-EFD4-4210-A258-FB4F2C634AD1}" srcId="{1D7102BE-D8E8-41D7-A757-BBD4BAFE0E89}" destId="{801A6365-C6A9-498F-8EE3-6E30CC3734AC}" srcOrd="0" destOrd="0" parTransId="{D61966BB-C513-4745-A39A-5849E274B1EF}" sibTransId="{90D682F5-A3B6-47D5-AB9F-3FB109D9F98C}"/>
    <dgm:cxn modelId="{A246C55B-EB8D-4021-85B2-F60C0F58B735}" type="presOf" srcId="{EE4B3F8A-AA8F-4047-8F2D-CC4DCE0FAC5C}" destId="{6AA25BAE-2EC1-4707-A32F-263D17F2FE93}" srcOrd="0" destOrd="0" presId="urn:microsoft.com/office/officeart/2005/8/layout/hierarchy3"/>
    <dgm:cxn modelId="{4B058A61-5E80-4FC7-88C8-55CB06A24CF8}" type="presOf" srcId="{D61966BB-C513-4745-A39A-5849E274B1EF}" destId="{23B54E03-A383-4B48-BF77-BCF9CA858F9F}" srcOrd="0" destOrd="0" presId="urn:microsoft.com/office/officeart/2005/8/layout/hierarchy3"/>
    <dgm:cxn modelId="{9C0045ED-3713-4D70-9C5B-C69A7983D206}" type="presOf" srcId="{2438F8DA-32CC-459A-BCF5-991D34B1CD57}" destId="{670DAD23-0CF1-4A4C-96A4-0B4E814F37F5}" srcOrd="0" destOrd="0" presId="urn:microsoft.com/office/officeart/2005/8/layout/hierarchy3"/>
    <dgm:cxn modelId="{DC25D320-D2D1-4AF5-A5F3-36E92FDE78BE}" type="presOf" srcId="{1D7102BE-D8E8-41D7-A757-BBD4BAFE0E89}" destId="{042AADAE-C299-4CDD-8B43-FD4299A64B7B}" srcOrd="1" destOrd="0" presId="urn:microsoft.com/office/officeart/2005/8/layout/hierarchy3"/>
    <dgm:cxn modelId="{9F55DD88-8F34-47EC-8D0E-71020FD7207F}" type="presOf" srcId="{801A6365-C6A9-498F-8EE3-6E30CC3734AC}" destId="{710CC2A7-1A7C-4C32-84DE-B3AA8BB09052}" srcOrd="0" destOrd="0" presId="urn:microsoft.com/office/officeart/2005/8/layout/hierarchy3"/>
    <dgm:cxn modelId="{160B84EE-187A-4268-9758-379600FCB629}" srcId="{13B7C087-9CEF-4EC0-A555-28AA3182C721}" destId="{1D7102BE-D8E8-41D7-A757-BBD4BAFE0E89}" srcOrd="0" destOrd="0" parTransId="{98EDDCD8-5D32-443B-8FBF-D5546A65487F}" sibTransId="{15D315C9-343E-4624-BA84-3872176EB691}"/>
    <dgm:cxn modelId="{DD59112F-9DB0-4C8E-952C-7F0B2D7931E9}" type="presParOf" srcId="{2C41FC9C-3EA5-4526-BC2B-681DC6D86B28}" destId="{77B911FB-6E07-4FFE-B84E-3989051A2A87}" srcOrd="0" destOrd="0" presId="urn:microsoft.com/office/officeart/2005/8/layout/hierarchy3"/>
    <dgm:cxn modelId="{D5661E9A-BBAC-4249-B149-927B6B9D6792}" type="presParOf" srcId="{77B911FB-6E07-4FFE-B84E-3989051A2A87}" destId="{BAA71E73-4EE7-497D-B418-19503F1BF87E}" srcOrd="0" destOrd="0" presId="urn:microsoft.com/office/officeart/2005/8/layout/hierarchy3"/>
    <dgm:cxn modelId="{A4B8C946-D40F-43A1-8ED5-45FA318AE5E4}" type="presParOf" srcId="{BAA71E73-4EE7-497D-B418-19503F1BF87E}" destId="{A2A8FE84-62F6-4FBE-BA48-2391F0594883}" srcOrd="0" destOrd="0" presId="urn:microsoft.com/office/officeart/2005/8/layout/hierarchy3"/>
    <dgm:cxn modelId="{025FEBB9-54D3-445C-A66A-C3FB99B52CC9}" type="presParOf" srcId="{BAA71E73-4EE7-497D-B418-19503F1BF87E}" destId="{042AADAE-C299-4CDD-8B43-FD4299A64B7B}" srcOrd="1" destOrd="0" presId="urn:microsoft.com/office/officeart/2005/8/layout/hierarchy3"/>
    <dgm:cxn modelId="{E8925476-A386-4ADC-A3CA-02D3C6A9E278}" type="presParOf" srcId="{77B911FB-6E07-4FFE-B84E-3989051A2A87}" destId="{EEC1BE8E-CE54-42CE-BAAB-5E72B5C3FDB6}" srcOrd="1" destOrd="0" presId="urn:microsoft.com/office/officeart/2005/8/layout/hierarchy3"/>
    <dgm:cxn modelId="{24628E23-9992-41D9-A684-1C9C0DD7CB62}" type="presParOf" srcId="{EEC1BE8E-CE54-42CE-BAAB-5E72B5C3FDB6}" destId="{23B54E03-A383-4B48-BF77-BCF9CA858F9F}" srcOrd="0" destOrd="0" presId="urn:microsoft.com/office/officeart/2005/8/layout/hierarchy3"/>
    <dgm:cxn modelId="{51313711-320C-4B73-A80F-3B7027FD0EF0}" type="presParOf" srcId="{EEC1BE8E-CE54-42CE-BAAB-5E72B5C3FDB6}" destId="{710CC2A7-1A7C-4C32-84DE-B3AA8BB09052}" srcOrd="1" destOrd="0" presId="urn:microsoft.com/office/officeart/2005/8/layout/hierarchy3"/>
    <dgm:cxn modelId="{5ADB377F-B558-441C-8447-2B7D3FBFDBEE}" type="presParOf" srcId="{EEC1BE8E-CE54-42CE-BAAB-5E72B5C3FDB6}" destId="{6AA25BAE-2EC1-4707-A32F-263D17F2FE93}" srcOrd="2" destOrd="0" presId="urn:microsoft.com/office/officeart/2005/8/layout/hierarchy3"/>
    <dgm:cxn modelId="{D73C9BE0-A32C-481F-9678-4E3D0B3AE97F}" type="presParOf" srcId="{EEC1BE8E-CE54-42CE-BAAB-5E72B5C3FDB6}" destId="{670DAD23-0CF1-4A4C-96A4-0B4E814F37F5}" srcOrd="3" destOrd="0" presId="urn:microsoft.com/office/officeart/2005/8/layout/hierarchy3"/>
    <dgm:cxn modelId="{61FDBA8E-8BA4-4265-88B6-9BB16D40AB60}" type="presParOf" srcId="{EEC1BE8E-CE54-42CE-BAAB-5E72B5C3FDB6}" destId="{5D0054F4-E804-4E11-A69E-B61C3C38F333}" srcOrd="4" destOrd="0" presId="urn:microsoft.com/office/officeart/2005/8/layout/hierarchy3"/>
    <dgm:cxn modelId="{E644E3CD-8856-4944-9D3D-B9283BDCD7B7}" type="presParOf" srcId="{EEC1BE8E-CE54-42CE-BAAB-5E72B5C3FDB6}" destId="{2D868F53-6453-454E-BB9C-C710F4969420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B7C087-9CEF-4EC0-A555-28AA3182C721}" type="doc">
      <dgm:prSet loTypeId="urn:microsoft.com/office/officeart/2005/8/layout/hierarchy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CA"/>
        </a:p>
      </dgm:t>
    </dgm:pt>
    <dgm:pt modelId="{1D7102BE-D8E8-41D7-A757-BBD4BAFE0E89}">
      <dgm:prSet phldrT="[Text]"/>
      <dgm:spPr/>
      <dgm:t>
        <a:bodyPr/>
        <a:lstStyle/>
        <a:p>
          <a:r>
            <a:rPr lang="en-CA" dirty="0" smtClean="0"/>
            <a:t>Zr</a:t>
          </a:r>
          <a:endParaRPr lang="en-CA" dirty="0"/>
        </a:p>
      </dgm:t>
    </dgm:pt>
    <dgm:pt modelId="{98EDDCD8-5D32-443B-8FBF-D5546A65487F}" type="parTrans" cxnId="{160B84EE-187A-4268-9758-379600FCB629}">
      <dgm:prSet/>
      <dgm:spPr/>
      <dgm:t>
        <a:bodyPr/>
        <a:lstStyle/>
        <a:p>
          <a:endParaRPr lang="en-CA"/>
        </a:p>
      </dgm:t>
    </dgm:pt>
    <dgm:pt modelId="{15D315C9-343E-4624-BA84-3872176EB691}" type="sibTrans" cxnId="{160B84EE-187A-4268-9758-379600FCB629}">
      <dgm:prSet/>
      <dgm:spPr/>
      <dgm:t>
        <a:bodyPr/>
        <a:lstStyle/>
        <a:p>
          <a:endParaRPr lang="en-CA"/>
        </a:p>
      </dgm:t>
    </dgm:pt>
    <dgm:pt modelId="{801A6365-C6A9-498F-8EE3-6E30CC3734AC}">
      <dgm:prSet phldrT="[Text]"/>
      <dgm:spPr/>
      <dgm:t>
        <a:bodyPr/>
        <a:lstStyle/>
        <a:p>
          <a:r>
            <a:rPr lang="en-US" dirty="0" smtClean="0"/>
            <a:t>mechanical properties </a:t>
          </a:r>
          <a:endParaRPr lang="en-CA" dirty="0"/>
        </a:p>
      </dgm:t>
    </dgm:pt>
    <dgm:pt modelId="{D61966BB-C513-4745-A39A-5849E274B1EF}" type="parTrans" cxnId="{A2F4BB76-EFD4-4210-A258-FB4F2C634AD1}">
      <dgm:prSet/>
      <dgm:spPr/>
      <dgm:t>
        <a:bodyPr/>
        <a:lstStyle/>
        <a:p>
          <a:endParaRPr lang="en-CA"/>
        </a:p>
      </dgm:t>
    </dgm:pt>
    <dgm:pt modelId="{90D682F5-A3B6-47D5-AB9F-3FB109D9F98C}" type="sibTrans" cxnId="{A2F4BB76-EFD4-4210-A258-FB4F2C634AD1}">
      <dgm:prSet/>
      <dgm:spPr/>
      <dgm:t>
        <a:bodyPr/>
        <a:lstStyle/>
        <a:p>
          <a:endParaRPr lang="en-CA"/>
        </a:p>
      </dgm:t>
    </dgm:pt>
    <dgm:pt modelId="{3F6561B2-0395-4947-A1AC-33C05B45349D}">
      <dgm:prSet phldrT="[Text]"/>
      <dgm:spPr/>
      <dgm:t>
        <a:bodyPr/>
        <a:lstStyle/>
        <a:p>
          <a:r>
            <a:rPr lang="en-US" dirty="0" smtClean="0"/>
            <a:t>ductility</a:t>
          </a:r>
          <a:endParaRPr lang="en-CA" dirty="0"/>
        </a:p>
      </dgm:t>
    </dgm:pt>
    <dgm:pt modelId="{6F1D9D06-57D4-49F8-A652-7C43A50BEDEE}" type="sibTrans" cxnId="{797F6E8B-3302-4A4B-9ABD-84FCD573C723}">
      <dgm:prSet/>
      <dgm:spPr/>
      <dgm:t>
        <a:bodyPr/>
        <a:lstStyle/>
        <a:p>
          <a:endParaRPr lang="en-CA"/>
        </a:p>
      </dgm:t>
    </dgm:pt>
    <dgm:pt modelId="{FDC02275-5E58-4C9C-AD8B-DAFE513ECDD1}" type="parTrans" cxnId="{797F6E8B-3302-4A4B-9ABD-84FCD573C723}">
      <dgm:prSet/>
      <dgm:spPr/>
      <dgm:t>
        <a:bodyPr/>
        <a:lstStyle/>
        <a:p>
          <a:endParaRPr lang="en-CA"/>
        </a:p>
      </dgm:t>
    </dgm:pt>
    <dgm:pt modelId="{2438F8DA-32CC-459A-BCF5-991D34B1CD57}">
      <dgm:prSet phldrT="[Text]"/>
      <dgm:spPr/>
      <dgm:t>
        <a:bodyPr/>
        <a:lstStyle/>
        <a:p>
          <a:r>
            <a:rPr lang="en-CA" dirty="0" smtClean="0"/>
            <a:t>corrosion resistance </a:t>
          </a:r>
          <a:endParaRPr lang="en-CA" dirty="0"/>
        </a:p>
      </dgm:t>
    </dgm:pt>
    <dgm:pt modelId="{FBC589E3-993C-4A30-8FF8-496D7B0703B3}" type="sibTrans" cxnId="{F2F65EC1-6043-4212-8110-40967799F404}">
      <dgm:prSet/>
      <dgm:spPr/>
      <dgm:t>
        <a:bodyPr/>
        <a:lstStyle/>
        <a:p>
          <a:endParaRPr lang="en-CA"/>
        </a:p>
      </dgm:t>
    </dgm:pt>
    <dgm:pt modelId="{EE4B3F8A-AA8F-4047-8F2D-CC4DCE0FAC5C}" type="parTrans" cxnId="{F2F65EC1-6043-4212-8110-40967799F404}">
      <dgm:prSet/>
      <dgm:spPr/>
      <dgm:t>
        <a:bodyPr/>
        <a:lstStyle/>
        <a:p>
          <a:endParaRPr lang="en-CA"/>
        </a:p>
      </dgm:t>
    </dgm:pt>
    <dgm:pt modelId="{2C41FC9C-3EA5-4526-BC2B-681DC6D86B28}" type="pres">
      <dgm:prSet presAssocID="{13B7C087-9CEF-4EC0-A555-28AA3182C72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CA"/>
        </a:p>
      </dgm:t>
    </dgm:pt>
    <dgm:pt modelId="{77B911FB-6E07-4FFE-B84E-3989051A2A87}" type="pres">
      <dgm:prSet presAssocID="{1D7102BE-D8E8-41D7-A757-BBD4BAFE0E89}" presName="root" presStyleCnt="0"/>
      <dgm:spPr/>
    </dgm:pt>
    <dgm:pt modelId="{BAA71E73-4EE7-497D-B418-19503F1BF87E}" type="pres">
      <dgm:prSet presAssocID="{1D7102BE-D8E8-41D7-A757-BBD4BAFE0E89}" presName="rootComposite" presStyleCnt="0"/>
      <dgm:spPr/>
    </dgm:pt>
    <dgm:pt modelId="{A2A8FE84-62F6-4FBE-BA48-2391F0594883}" type="pres">
      <dgm:prSet presAssocID="{1D7102BE-D8E8-41D7-A757-BBD4BAFE0E89}" presName="rootText" presStyleLbl="node1" presStyleIdx="0" presStyleCnt="1"/>
      <dgm:spPr/>
      <dgm:t>
        <a:bodyPr/>
        <a:lstStyle/>
        <a:p>
          <a:endParaRPr lang="en-CA"/>
        </a:p>
      </dgm:t>
    </dgm:pt>
    <dgm:pt modelId="{042AADAE-C299-4CDD-8B43-FD4299A64B7B}" type="pres">
      <dgm:prSet presAssocID="{1D7102BE-D8E8-41D7-A757-BBD4BAFE0E89}" presName="rootConnector" presStyleLbl="node1" presStyleIdx="0" presStyleCnt="1"/>
      <dgm:spPr/>
      <dgm:t>
        <a:bodyPr/>
        <a:lstStyle/>
        <a:p>
          <a:endParaRPr lang="en-CA"/>
        </a:p>
      </dgm:t>
    </dgm:pt>
    <dgm:pt modelId="{EEC1BE8E-CE54-42CE-BAAB-5E72B5C3FDB6}" type="pres">
      <dgm:prSet presAssocID="{1D7102BE-D8E8-41D7-A757-BBD4BAFE0E89}" presName="childShape" presStyleCnt="0"/>
      <dgm:spPr/>
    </dgm:pt>
    <dgm:pt modelId="{23B54E03-A383-4B48-BF77-BCF9CA858F9F}" type="pres">
      <dgm:prSet presAssocID="{D61966BB-C513-4745-A39A-5849E274B1EF}" presName="Name13" presStyleLbl="parChTrans1D2" presStyleIdx="0" presStyleCnt="3"/>
      <dgm:spPr/>
      <dgm:t>
        <a:bodyPr/>
        <a:lstStyle/>
        <a:p>
          <a:endParaRPr lang="en-CA"/>
        </a:p>
      </dgm:t>
    </dgm:pt>
    <dgm:pt modelId="{710CC2A7-1A7C-4C32-84DE-B3AA8BB09052}" type="pres">
      <dgm:prSet presAssocID="{801A6365-C6A9-498F-8EE3-6E30CC3734AC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AA25BAE-2EC1-4707-A32F-263D17F2FE93}" type="pres">
      <dgm:prSet presAssocID="{EE4B3F8A-AA8F-4047-8F2D-CC4DCE0FAC5C}" presName="Name13" presStyleLbl="parChTrans1D2" presStyleIdx="1" presStyleCnt="3"/>
      <dgm:spPr/>
      <dgm:t>
        <a:bodyPr/>
        <a:lstStyle/>
        <a:p>
          <a:endParaRPr lang="en-CA"/>
        </a:p>
      </dgm:t>
    </dgm:pt>
    <dgm:pt modelId="{670DAD23-0CF1-4A4C-96A4-0B4E814F37F5}" type="pres">
      <dgm:prSet presAssocID="{2438F8DA-32CC-459A-BCF5-991D34B1CD57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5D0054F4-E804-4E11-A69E-B61C3C38F333}" type="pres">
      <dgm:prSet presAssocID="{FDC02275-5E58-4C9C-AD8B-DAFE513ECDD1}" presName="Name13" presStyleLbl="parChTrans1D2" presStyleIdx="2" presStyleCnt="3"/>
      <dgm:spPr/>
      <dgm:t>
        <a:bodyPr/>
        <a:lstStyle/>
        <a:p>
          <a:endParaRPr lang="en-CA"/>
        </a:p>
      </dgm:t>
    </dgm:pt>
    <dgm:pt modelId="{2D868F53-6453-454E-BB9C-C710F4969420}" type="pres">
      <dgm:prSet presAssocID="{3F6561B2-0395-4947-A1AC-33C05B45349D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F2F65EC1-6043-4212-8110-40967799F404}" srcId="{1D7102BE-D8E8-41D7-A757-BBD4BAFE0E89}" destId="{2438F8DA-32CC-459A-BCF5-991D34B1CD57}" srcOrd="1" destOrd="0" parTransId="{EE4B3F8A-AA8F-4047-8F2D-CC4DCE0FAC5C}" sibTransId="{FBC589E3-993C-4A30-8FF8-496D7B0703B3}"/>
    <dgm:cxn modelId="{797F6E8B-3302-4A4B-9ABD-84FCD573C723}" srcId="{1D7102BE-D8E8-41D7-A757-BBD4BAFE0E89}" destId="{3F6561B2-0395-4947-A1AC-33C05B45349D}" srcOrd="2" destOrd="0" parTransId="{FDC02275-5E58-4C9C-AD8B-DAFE513ECDD1}" sibTransId="{6F1D9D06-57D4-49F8-A652-7C43A50BEDEE}"/>
    <dgm:cxn modelId="{A2F4BB76-EFD4-4210-A258-FB4F2C634AD1}" srcId="{1D7102BE-D8E8-41D7-A757-BBD4BAFE0E89}" destId="{801A6365-C6A9-498F-8EE3-6E30CC3734AC}" srcOrd="0" destOrd="0" parTransId="{D61966BB-C513-4745-A39A-5849E274B1EF}" sibTransId="{90D682F5-A3B6-47D5-AB9F-3FB109D9F98C}"/>
    <dgm:cxn modelId="{D4C0BC54-A06A-47BB-8B9E-013BA86720D6}" type="presOf" srcId="{1D7102BE-D8E8-41D7-A757-BBD4BAFE0E89}" destId="{042AADAE-C299-4CDD-8B43-FD4299A64B7B}" srcOrd="1" destOrd="0" presId="urn:microsoft.com/office/officeart/2005/8/layout/hierarchy3"/>
    <dgm:cxn modelId="{8100C9F6-9E8A-42D3-9621-66AAAE510832}" type="presOf" srcId="{801A6365-C6A9-498F-8EE3-6E30CC3734AC}" destId="{710CC2A7-1A7C-4C32-84DE-B3AA8BB09052}" srcOrd="0" destOrd="0" presId="urn:microsoft.com/office/officeart/2005/8/layout/hierarchy3"/>
    <dgm:cxn modelId="{A3E1B5F1-444D-49B6-A17F-10C86C8B14E3}" type="presOf" srcId="{FDC02275-5E58-4C9C-AD8B-DAFE513ECDD1}" destId="{5D0054F4-E804-4E11-A69E-B61C3C38F333}" srcOrd="0" destOrd="0" presId="urn:microsoft.com/office/officeart/2005/8/layout/hierarchy3"/>
    <dgm:cxn modelId="{8C9B4831-F4F4-4165-813B-9E28953FFCCE}" type="presOf" srcId="{EE4B3F8A-AA8F-4047-8F2D-CC4DCE0FAC5C}" destId="{6AA25BAE-2EC1-4707-A32F-263D17F2FE93}" srcOrd="0" destOrd="0" presId="urn:microsoft.com/office/officeart/2005/8/layout/hierarchy3"/>
    <dgm:cxn modelId="{47D15A27-35CB-4586-A58E-8A95A9A4B583}" type="presOf" srcId="{2438F8DA-32CC-459A-BCF5-991D34B1CD57}" destId="{670DAD23-0CF1-4A4C-96A4-0B4E814F37F5}" srcOrd="0" destOrd="0" presId="urn:microsoft.com/office/officeart/2005/8/layout/hierarchy3"/>
    <dgm:cxn modelId="{5BE6A564-168E-4FD3-A31F-28EDE413E6C3}" type="presOf" srcId="{13B7C087-9CEF-4EC0-A555-28AA3182C721}" destId="{2C41FC9C-3EA5-4526-BC2B-681DC6D86B28}" srcOrd="0" destOrd="0" presId="urn:microsoft.com/office/officeart/2005/8/layout/hierarchy3"/>
    <dgm:cxn modelId="{1BBC79F5-067F-44DE-A214-78CB8BF22481}" type="presOf" srcId="{D61966BB-C513-4745-A39A-5849E274B1EF}" destId="{23B54E03-A383-4B48-BF77-BCF9CA858F9F}" srcOrd="0" destOrd="0" presId="urn:microsoft.com/office/officeart/2005/8/layout/hierarchy3"/>
    <dgm:cxn modelId="{160B84EE-187A-4268-9758-379600FCB629}" srcId="{13B7C087-9CEF-4EC0-A555-28AA3182C721}" destId="{1D7102BE-D8E8-41D7-A757-BBD4BAFE0E89}" srcOrd="0" destOrd="0" parTransId="{98EDDCD8-5D32-443B-8FBF-D5546A65487F}" sibTransId="{15D315C9-343E-4624-BA84-3872176EB691}"/>
    <dgm:cxn modelId="{6BCAF4BE-D23F-47C9-8F58-04559341A0F0}" type="presOf" srcId="{3F6561B2-0395-4947-A1AC-33C05B45349D}" destId="{2D868F53-6453-454E-BB9C-C710F4969420}" srcOrd="0" destOrd="0" presId="urn:microsoft.com/office/officeart/2005/8/layout/hierarchy3"/>
    <dgm:cxn modelId="{DC35DFCC-FA86-431E-AF86-13D6ED4E4012}" type="presOf" srcId="{1D7102BE-D8E8-41D7-A757-BBD4BAFE0E89}" destId="{A2A8FE84-62F6-4FBE-BA48-2391F0594883}" srcOrd="0" destOrd="0" presId="urn:microsoft.com/office/officeart/2005/8/layout/hierarchy3"/>
    <dgm:cxn modelId="{4FCB9BE0-BE60-41E0-A782-8623F1002BC7}" type="presParOf" srcId="{2C41FC9C-3EA5-4526-BC2B-681DC6D86B28}" destId="{77B911FB-6E07-4FFE-B84E-3989051A2A87}" srcOrd="0" destOrd="0" presId="urn:microsoft.com/office/officeart/2005/8/layout/hierarchy3"/>
    <dgm:cxn modelId="{E2DAAEFC-4E98-473C-93C8-16A2CFC6F6CB}" type="presParOf" srcId="{77B911FB-6E07-4FFE-B84E-3989051A2A87}" destId="{BAA71E73-4EE7-497D-B418-19503F1BF87E}" srcOrd="0" destOrd="0" presId="urn:microsoft.com/office/officeart/2005/8/layout/hierarchy3"/>
    <dgm:cxn modelId="{986DF6A8-A04B-4090-A924-A97A57A59959}" type="presParOf" srcId="{BAA71E73-4EE7-497D-B418-19503F1BF87E}" destId="{A2A8FE84-62F6-4FBE-BA48-2391F0594883}" srcOrd="0" destOrd="0" presId="urn:microsoft.com/office/officeart/2005/8/layout/hierarchy3"/>
    <dgm:cxn modelId="{148C7477-8077-4059-B103-51991E964733}" type="presParOf" srcId="{BAA71E73-4EE7-497D-B418-19503F1BF87E}" destId="{042AADAE-C299-4CDD-8B43-FD4299A64B7B}" srcOrd="1" destOrd="0" presId="urn:microsoft.com/office/officeart/2005/8/layout/hierarchy3"/>
    <dgm:cxn modelId="{66221BFA-5565-4440-9584-9A2FEDDE65E1}" type="presParOf" srcId="{77B911FB-6E07-4FFE-B84E-3989051A2A87}" destId="{EEC1BE8E-CE54-42CE-BAAB-5E72B5C3FDB6}" srcOrd="1" destOrd="0" presId="urn:microsoft.com/office/officeart/2005/8/layout/hierarchy3"/>
    <dgm:cxn modelId="{B83A894D-E01B-44EF-8959-0D7A2AE927C3}" type="presParOf" srcId="{EEC1BE8E-CE54-42CE-BAAB-5E72B5C3FDB6}" destId="{23B54E03-A383-4B48-BF77-BCF9CA858F9F}" srcOrd="0" destOrd="0" presId="urn:microsoft.com/office/officeart/2005/8/layout/hierarchy3"/>
    <dgm:cxn modelId="{2BB9213F-F5E0-4002-B6A2-9723C7A07B31}" type="presParOf" srcId="{EEC1BE8E-CE54-42CE-BAAB-5E72B5C3FDB6}" destId="{710CC2A7-1A7C-4C32-84DE-B3AA8BB09052}" srcOrd="1" destOrd="0" presId="urn:microsoft.com/office/officeart/2005/8/layout/hierarchy3"/>
    <dgm:cxn modelId="{A734EF46-1CF3-4613-B380-DAFE0BC2B377}" type="presParOf" srcId="{EEC1BE8E-CE54-42CE-BAAB-5E72B5C3FDB6}" destId="{6AA25BAE-2EC1-4707-A32F-263D17F2FE93}" srcOrd="2" destOrd="0" presId="urn:microsoft.com/office/officeart/2005/8/layout/hierarchy3"/>
    <dgm:cxn modelId="{03259377-9D6E-4774-8357-BA4C9BB70CD3}" type="presParOf" srcId="{EEC1BE8E-CE54-42CE-BAAB-5E72B5C3FDB6}" destId="{670DAD23-0CF1-4A4C-96A4-0B4E814F37F5}" srcOrd="3" destOrd="0" presId="urn:microsoft.com/office/officeart/2005/8/layout/hierarchy3"/>
    <dgm:cxn modelId="{544B29FA-60A8-4C0D-8FAB-F3CFFE8FDEC9}" type="presParOf" srcId="{EEC1BE8E-CE54-42CE-BAAB-5E72B5C3FDB6}" destId="{5D0054F4-E804-4E11-A69E-B61C3C38F333}" srcOrd="4" destOrd="0" presId="urn:microsoft.com/office/officeart/2005/8/layout/hierarchy3"/>
    <dgm:cxn modelId="{C4A6AFB3-B75E-4A55-A8EA-03E337E0BE91}" type="presParOf" srcId="{EEC1BE8E-CE54-42CE-BAAB-5E72B5C3FDB6}" destId="{2D868F53-6453-454E-BB9C-C710F4969420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D00B72-658A-4556-A01D-CC02141CC585}" type="doc">
      <dgm:prSet loTypeId="urn:microsoft.com/office/officeart/2005/8/layout/funnel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CA"/>
        </a:p>
      </dgm:t>
    </dgm:pt>
    <dgm:pt modelId="{076DF75F-8864-4137-BA31-96B22882C275}">
      <dgm:prSet phldrT="[Text]"/>
      <dgm:spPr/>
      <dgm:t>
        <a:bodyPr/>
        <a:lstStyle/>
        <a:p>
          <a:r>
            <a:rPr lang="en-CA" dirty="0" smtClean="0"/>
            <a:t>Mg</a:t>
          </a:r>
          <a:endParaRPr lang="en-CA" dirty="0"/>
        </a:p>
      </dgm:t>
    </dgm:pt>
    <dgm:pt modelId="{91A6758C-F2E3-4DDE-A412-EC173F5F571F}" type="parTrans" cxnId="{94974B54-1F88-46F2-BD9B-5018192C6B5F}">
      <dgm:prSet/>
      <dgm:spPr/>
      <dgm:t>
        <a:bodyPr/>
        <a:lstStyle/>
        <a:p>
          <a:endParaRPr lang="en-CA"/>
        </a:p>
      </dgm:t>
    </dgm:pt>
    <dgm:pt modelId="{03CEBF74-1363-4602-812F-54B27D4E7C56}" type="sibTrans" cxnId="{94974B54-1F88-46F2-BD9B-5018192C6B5F}">
      <dgm:prSet/>
      <dgm:spPr/>
      <dgm:t>
        <a:bodyPr/>
        <a:lstStyle/>
        <a:p>
          <a:endParaRPr lang="en-CA"/>
        </a:p>
      </dgm:t>
    </dgm:pt>
    <dgm:pt modelId="{45CABA4C-34D3-42FB-BC4E-CCFD68979F8E}">
      <dgm:prSet phldrT="[Text]"/>
      <dgm:spPr/>
      <dgm:t>
        <a:bodyPr/>
        <a:lstStyle/>
        <a:p>
          <a:r>
            <a:rPr lang="en-CA" dirty="0" smtClean="0"/>
            <a:t>Zn</a:t>
          </a:r>
          <a:endParaRPr lang="en-CA" dirty="0"/>
        </a:p>
      </dgm:t>
    </dgm:pt>
    <dgm:pt modelId="{FBFE6FA6-A47C-472E-B7C0-8461E894D934}" type="parTrans" cxnId="{F1A94865-EA44-467F-8F45-0647FD8F111C}">
      <dgm:prSet/>
      <dgm:spPr/>
      <dgm:t>
        <a:bodyPr/>
        <a:lstStyle/>
        <a:p>
          <a:endParaRPr lang="en-CA"/>
        </a:p>
      </dgm:t>
    </dgm:pt>
    <dgm:pt modelId="{5CE36223-C17E-4305-8CF0-5F03F4D1E6F6}" type="sibTrans" cxnId="{F1A94865-EA44-467F-8F45-0647FD8F111C}">
      <dgm:prSet/>
      <dgm:spPr/>
      <dgm:t>
        <a:bodyPr/>
        <a:lstStyle/>
        <a:p>
          <a:endParaRPr lang="en-CA"/>
        </a:p>
      </dgm:t>
    </dgm:pt>
    <dgm:pt modelId="{2B18D393-7880-4932-B6B5-97D70B0DB58A}">
      <dgm:prSet phldrT="[Text]"/>
      <dgm:spPr/>
      <dgm:t>
        <a:bodyPr/>
        <a:lstStyle/>
        <a:p>
          <a:r>
            <a:rPr lang="en-CA" dirty="0" smtClean="0"/>
            <a:t>Zr</a:t>
          </a:r>
          <a:endParaRPr lang="en-CA" dirty="0"/>
        </a:p>
      </dgm:t>
    </dgm:pt>
    <dgm:pt modelId="{57AA6729-ED6A-4BCC-BD95-ADC650F21FB8}" type="parTrans" cxnId="{430031C5-6342-4581-80A0-480FA403D3D9}">
      <dgm:prSet/>
      <dgm:spPr/>
      <dgm:t>
        <a:bodyPr/>
        <a:lstStyle/>
        <a:p>
          <a:endParaRPr lang="en-CA"/>
        </a:p>
      </dgm:t>
    </dgm:pt>
    <dgm:pt modelId="{6449E1BC-0680-43F4-8F3E-B91B823AE2D4}" type="sibTrans" cxnId="{430031C5-6342-4581-80A0-480FA403D3D9}">
      <dgm:prSet/>
      <dgm:spPr/>
      <dgm:t>
        <a:bodyPr/>
        <a:lstStyle/>
        <a:p>
          <a:endParaRPr lang="en-CA"/>
        </a:p>
      </dgm:t>
    </dgm:pt>
    <dgm:pt modelId="{9E9DB989-67B4-4891-89E0-E6E2D9111AF2}">
      <dgm:prSet phldrT="[Text]"/>
      <dgm:spPr/>
      <dgm:t>
        <a:bodyPr/>
        <a:lstStyle/>
        <a:p>
          <a:r>
            <a:rPr lang="en-CA" dirty="0" smtClean="0"/>
            <a:t>Mg-Zn-Zr</a:t>
          </a:r>
          <a:endParaRPr lang="en-CA" dirty="0"/>
        </a:p>
      </dgm:t>
    </dgm:pt>
    <dgm:pt modelId="{B566973D-21EA-4BA7-B957-159FA65C34D8}" type="parTrans" cxnId="{80D6732F-5116-4586-A343-D9EAEE583C6C}">
      <dgm:prSet/>
      <dgm:spPr/>
      <dgm:t>
        <a:bodyPr/>
        <a:lstStyle/>
        <a:p>
          <a:endParaRPr lang="en-CA"/>
        </a:p>
      </dgm:t>
    </dgm:pt>
    <dgm:pt modelId="{926CBCD1-BEDC-4B09-A9F6-C29ADB0CF0D9}" type="sibTrans" cxnId="{80D6732F-5116-4586-A343-D9EAEE583C6C}">
      <dgm:prSet/>
      <dgm:spPr/>
      <dgm:t>
        <a:bodyPr/>
        <a:lstStyle/>
        <a:p>
          <a:endParaRPr lang="en-CA"/>
        </a:p>
      </dgm:t>
    </dgm:pt>
    <dgm:pt modelId="{8DB16C0D-0087-47AF-9241-63BB31ADB468}" type="pres">
      <dgm:prSet presAssocID="{96D00B72-658A-4556-A01D-CC02141CC58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F3271CB-A0F8-4257-AF65-BDCFACE44D4E}" type="pres">
      <dgm:prSet presAssocID="{96D00B72-658A-4556-A01D-CC02141CC585}" presName="ellipse" presStyleLbl="trBgShp" presStyleIdx="0" presStyleCnt="1"/>
      <dgm:spPr/>
    </dgm:pt>
    <dgm:pt modelId="{D1234E4E-4184-4262-A334-7D87E50CFD4C}" type="pres">
      <dgm:prSet presAssocID="{96D00B72-658A-4556-A01D-CC02141CC585}" presName="arrow1" presStyleLbl="fgShp" presStyleIdx="0" presStyleCnt="1"/>
      <dgm:spPr/>
    </dgm:pt>
    <dgm:pt modelId="{46C85C05-321A-4C8C-8BF3-25E065305FC1}" type="pres">
      <dgm:prSet presAssocID="{96D00B72-658A-4556-A01D-CC02141CC585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B290C038-1CC4-4952-9060-AD9FC8E27F3B}" type="pres">
      <dgm:prSet presAssocID="{45CABA4C-34D3-42FB-BC4E-CCFD68979F8E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B81AF088-828B-40F2-BD38-D095CD0DED9F}" type="pres">
      <dgm:prSet presAssocID="{2B18D393-7880-4932-B6B5-97D70B0DB58A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E797CFFD-6993-470A-AD99-9B19F1BFB23A}" type="pres">
      <dgm:prSet presAssocID="{9E9DB989-67B4-4891-89E0-E6E2D9111AF2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3DD6D41-BEC9-4D78-B4FB-C49F1CB0FCC8}" type="pres">
      <dgm:prSet presAssocID="{96D00B72-658A-4556-A01D-CC02141CC585}" presName="funnel" presStyleLbl="trAlignAcc1" presStyleIdx="0" presStyleCnt="1"/>
      <dgm:spPr/>
    </dgm:pt>
  </dgm:ptLst>
  <dgm:cxnLst>
    <dgm:cxn modelId="{80D6732F-5116-4586-A343-D9EAEE583C6C}" srcId="{96D00B72-658A-4556-A01D-CC02141CC585}" destId="{9E9DB989-67B4-4891-89E0-E6E2D9111AF2}" srcOrd="3" destOrd="0" parTransId="{B566973D-21EA-4BA7-B957-159FA65C34D8}" sibTransId="{926CBCD1-BEDC-4B09-A9F6-C29ADB0CF0D9}"/>
    <dgm:cxn modelId="{593E4B98-9888-4CDA-A123-06B733C69585}" type="presOf" srcId="{076DF75F-8864-4137-BA31-96B22882C275}" destId="{E797CFFD-6993-470A-AD99-9B19F1BFB23A}" srcOrd="0" destOrd="0" presId="urn:microsoft.com/office/officeart/2005/8/layout/funnel1"/>
    <dgm:cxn modelId="{94974B54-1F88-46F2-BD9B-5018192C6B5F}" srcId="{96D00B72-658A-4556-A01D-CC02141CC585}" destId="{076DF75F-8864-4137-BA31-96B22882C275}" srcOrd="0" destOrd="0" parTransId="{91A6758C-F2E3-4DDE-A412-EC173F5F571F}" sibTransId="{03CEBF74-1363-4602-812F-54B27D4E7C56}"/>
    <dgm:cxn modelId="{DC52327F-590A-452A-8AA5-F33F42AC88CF}" type="presOf" srcId="{96D00B72-658A-4556-A01D-CC02141CC585}" destId="{8DB16C0D-0087-47AF-9241-63BB31ADB468}" srcOrd="0" destOrd="0" presId="urn:microsoft.com/office/officeart/2005/8/layout/funnel1"/>
    <dgm:cxn modelId="{5F8B429E-A34C-4342-900A-247D02A87EA8}" type="presOf" srcId="{9E9DB989-67B4-4891-89E0-E6E2D9111AF2}" destId="{46C85C05-321A-4C8C-8BF3-25E065305FC1}" srcOrd="0" destOrd="0" presId="urn:microsoft.com/office/officeart/2005/8/layout/funnel1"/>
    <dgm:cxn modelId="{6BF016FD-2B2A-44CB-A54C-DCE0C2A46D81}" type="presOf" srcId="{2B18D393-7880-4932-B6B5-97D70B0DB58A}" destId="{B290C038-1CC4-4952-9060-AD9FC8E27F3B}" srcOrd="0" destOrd="0" presId="urn:microsoft.com/office/officeart/2005/8/layout/funnel1"/>
    <dgm:cxn modelId="{E8DA6E53-7311-4BCF-9E7C-250C2EBEE0DD}" type="presOf" srcId="{45CABA4C-34D3-42FB-BC4E-CCFD68979F8E}" destId="{B81AF088-828B-40F2-BD38-D095CD0DED9F}" srcOrd="0" destOrd="0" presId="urn:microsoft.com/office/officeart/2005/8/layout/funnel1"/>
    <dgm:cxn modelId="{430031C5-6342-4581-80A0-480FA403D3D9}" srcId="{96D00B72-658A-4556-A01D-CC02141CC585}" destId="{2B18D393-7880-4932-B6B5-97D70B0DB58A}" srcOrd="2" destOrd="0" parTransId="{57AA6729-ED6A-4BCC-BD95-ADC650F21FB8}" sibTransId="{6449E1BC-0680-43F4-8F3E-B91B823AE2D4}"/>
    <dgm:cxn modelId="{F1A94865-EA44-467F-8F45-0647FD8F111C}" srcId="{96D00B72-658A-4556-A01D-CC02141CC585}" destId="{45CABA4C-34D3-42FB-BC4E-CCFD68979F8E}" srcOrd="1" destOrd="0" parTransId="{FBFE6FA6-A47C-472E-B7C0-8461E894D934}" sibTransId="{5CE36223-C17E-4305-8CF0-5F03F4D1E6F6}"/>
    <dgm:cxn modelId="{0925AF3F-729F-4A5F-8323-69C05CD0772D}" type="presParOf" srcId="{8DB16C0D-0087-47AF-9241-63BB31ADB468}" destId="{5F3271CB-A0F8-4257-AF65-BDCFACE44D4E}" srcOrd="0" destOrd="0" presId="urn:microsoft.com/office/officeart/2005/8/layout/funnel1"/>
    <dgm:cxn modelId="{B8D1611B-75FF-4B62-BD2C-275C12195BA9}" type="presParOf" srcId="{8DB16C0D-0087-47AF-9241-63BB31ADB468}" destId="{D1234E4E-4184-4262-A334-7D87E50CFD4C}" srcOrd="1" destOrd="0" presId="urn:microsoft.com/office/officeart/2005/8/layout/funnel1"/>
    <dgm:cxn modelId="{97DD4FD6-0AE8-4248-A779-3EC60942DA53}" type="presParOf" srcId="{8DB16C0D-0087-47AF-9241-63BB31ADB468}" destId="{46C85C05-321A-4C8C-8BF3-25E065305FC1}" srcOrd="2" destOrd="0" presId="urn:microsoft.com/office/officeart/2005/8/layout/funnel1"/>
    <dgm:cxn modelId="{76972F6C-E97D-44D3-AFE4-77CE36A41D69}" type="presParOf" srcId="{8DB16C0D-0087-47AF-9241-63BB31ADB468}" destId="{B290C038-1CC4-4952-9060-AD9FC8E27F3B}" srcOrd="3" destOrd="0" presId="urn:microsoft.com/office/officeart/2005/8/layout/funnel1"/>
    <dgm:cxn modelId="{1E8F497C-EA54-46B3-8A40-76984DACC600}" type="presParOf" srcId="{8DB16C0D-0087-47AF-9241-63BB31ADB468}" destId="{B81AF088-828B-40F2-BD38-D095CD0DED9F}" srcOrd="4" destOrd="0" presId="urn:microsoft.com/office/officeart/2005/8/layout/funnel1"/>
    <dgm:cxn modelId="{B15EF017-F2D7-43A3-9204-E8DE850986B3}" type="presParOf" srcId="{8DB16C0D-0087-47AF-9241-63BB31ADB468}" destId="{E797CFFD-6993-470A-AD99-9B19F1BFB23A}" srcOrd="5" destOrd="0" presId="urn:microsoft.com/office/officeart/2005/8/layout/funnel1"/>
    <dgm:cxn modelId="{420F832F-757F-417B-B5BC-0E22E2F2D23B}" type="presParOf" srcId="{8DB16C0D-0087-47AF-9241-63BB31ADB468}" destId="{63DD6D41-BEC9-4D78-B4FB-C49F1CB0FCC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D00B72-658A-4556-A01D-CC02141CC585}" type="doc">
      <dgm:prSet loTypeId="urn:microsoft.com/office/officeart/2005/8/layout/funnel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CA"/>
        </a:p>
      </dgm:t>
    </dgm:pt>
    <dgm:pt modelId="{076DF75F-8864-4137-BA31-96B22882C275}">
      <dgm:prSet phldrT="[Text]"/>
      <dgm:spPr/>
      <dgm:t>
        <a:bodyPr/>
        <a:lstStyle/>
        <a:p>
          <a:r>
            <a:rPr lang="en-CA" dirty="0" smtClean="0"/>
            <a:t>Mg</a:t>
          </a:r>
          <a:endParaRPr lang="en-CA" dirty="0"/>
        </a:p>
      </dgm:t>
    </dgm:pt>
    <dgm:pt modelId="{91A6758C-F2E3-4DDE-A412-EC173F5F571F}" type="parTrans" cxnId="{94974B54-1F88-46F2-BD9B-5018192C6B5F}">
      <dgm:prSet/>
      <dgm:spPr/>
      <dgm:t>
        <a:bodyPr/>
        <a:lstStyle/>
        <a:p>
          <a:endParaRPr lang="en-CA"/>
        </a:p>
      </dgm:t>
    </dgm:pt>
    <dgm:pt modelId="{03CEBF74-1363-4602-812F-54B27D4E7C56}" type="sibTrans" cxnId="{94974B54-1F88-46F2-BD9B-5018192C6B5F}">
      <dgm:prSet/>
      <dgm:spPr/>
      <dgm:t>
        <a:bodyPr/>
        <a:lstStyle/>
        <a:p>
          <a:endParaRPr lang="en-CA"/>
        </a:p>
      </dgm:t>
    </dgm:pt>
    <dgm:pt modelId="{45CABA4C-34D3-42FB-BC4E-CCFD68979F8E}">
      <dgm:prSet phldrT="[Text]"/>
      <dgm:spPr/>
      <dgm:t>
        <a:bodyPr/>
        <a:lstStyle/>
        <a:p>
          <a:r>
            <a:rPr lang="en-CA" dirty="0" smtClean="0"/>
            <a:t>Zn</a:t>
          </a:r>
          <a:endParaRPr lang="en-CA" dirty="0"/>
        </a:p>
      </dgm:t>
    </dgm:pt>
    <dgm:pt modelId="{FBFE6FA6-A47C-472E-B7C0-8461E894D934}" type="parTrans" cxnId="{F1A94865-EA44-467F-8F45-0647FD8F111C}">
      <dgm:prSet/>
      <dgm:spPr/>
      <dgm:t>
        <a:bodyPr/>
        <a:lstStyle/>
        <a:p>
          <a:endParaRPr lang="en-CA"/>
        </a:p>
      </dgm:t>
    </dgm:pt>
    <dgm:pt modelId="{5CE36223-C17E-4305-8CF0-5F03F4D1E6F6}" type="sibTrans" cxnId="{F1A94865-EA44-467F-8F45-0647FD8F111C}">
      <dgm:prSet/>
      <dgm:spPr/>
      <dgm:t>
        <a:bodyPr/>
        <a:lstStyle/>
        <a:p>
          <a:endParaRPr lang="en-CA"/>
        </a:p>
      </dgm:t>
    </dgm:pt>
    <dgm:pt modelId="{2B18D393-7880-4932-B6B5-97D70B0DB58A}">
      <dgm:prSet phldrT="[Text]"/>
      <dgm:spPr/>
      <dgm:t>
        <a:bodyPr/>
        <a:lstStyle/>
        <a:p>
          <a:r>
            <a:rPr lang="en-CA" dirty="0" smtClean="0"/>
            <a:t>Zr</a:t>
          </a:r>
          <a:endParaRPr lang="en-CA" dirty="0"/>
        </a:p>
      </dgm:t>
    </dgm:pt>
    <dgm:pt modelId="{57AA6729-ED6A-4BCC-BD95-ADC650F21FB8}" type="parTrans" cxnId="{430031C5-6342-4581-80A0-480FA403D3D9}">
      <dgm:prSet/>
      <dgm:spPr/>
      <dgm:t>
        <a:bodyPr/>
        <a:lstStyle/>
        <a:p>
          <a:endParaRPr lang="en-CA"/>
        </a:p>
      </dgm:t>
    </dgm:pt>
    <dgm:pt modelId="{6449E1BC-0680-43F4-8F3E-B91B823AE2D4}" type="sibTrans" cxnId="{430031C5-6342-4581-80A0-480FA403D3D9}">
      <dgm:prSet/>
      <dgm:spPr/>
      <dgm:t>
        <a:bodyPr/>
        <a:lstStyle/>
        <a:p>
          <a:endParaRPr lang="en-CA"/>
        </a:p>
      </dgm:t>
    </dgm:pt>
    <dgm:pt modelId="{9E9DB989-67B4-4891-89E0-E6E2D9111AF2}">
      <dgm:prSet phldrT="[Text]"/>
      <dgm:spPr/>
      <dgm:t>
        <a:bodyPr/>
        <a:lstStyle/>
        <a:p>
          <a:r>
            <a:rPr lang="en-CA" dirty="0" smtClean="0"/>
            <a:t>Mg-Zn-Zr</a:t>
          </a:r>
          <a:endParaRPr lang="en-CA" dirty="0"/>
        </a:p>
      </dgm:t>
    </dgm:pt>
    <dgm:pt modelId="{B566973D-21EA-4BA7-B957-159FA65C34D8}" type="parTrans" cxnId="{80D6732F-5116-4586-A343-D9EAEE583C6C}">
      <dgm:prSet/>
      <dgm:spPr/>
      <dgm:t>
        <a:bodyPr/>
        <a:lstStyle/>
        <a:p>
          <a:endParaRPr lang="en-CA"/>
        </a:p>
      </dgm:t>
    </dgm:pt>
    <dgm:pt modelId="{926CBCD1-BEDC-4B09-A9F6-C29ADB0CF0D9}" type="sibTrans" cxnId="{80D6732F-5116-4586-A343-D9EAEE583C6C}">
      <dgm:prSet/>
      <dgm:spPr/>
      <dgm:t>
        <a:bodyPr/>
        <a:lstStyle/>
        <a:p>
          <a:endParaRPr lang="en-CA"/>
        </a:p>
      </dgm:t>
    </dgm:pt>
    <dgm:pt modelId="{8DB16C0D-0087-47AF-9241-63BB31ADB468}" type="pres">
      <dgm:prSet presAssocID="{96D00B72-658A-4556-A01D-CC02141CC58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F3271CB-A0F8-4257-AF65-BDCFACE44D4E}" type="pres">
      <dgm:prSet presAssocID="{96D00B72-658A-4556-A01D-CC02141CC585}" presName="ellipse" presStyleLbl="trBgShp" presStyleIdx="0" presStyleCnt="1"/>
      <dgm:spPr/>
    </dgm:pt>
    <dgm:pt modelId="{D1234E4E-4184-4262-A334-7D87E50CFD4C}" type="pres">
      <dgm:prSet presAssocID="{96D00B72-658A-4556-A01D-CC02141CC585}" presName="arrow1" presStyleLbl="fgShp" presStyleIdx="0" presStyleCnt="1"/>
      <dgm:spPr/>
    </dgm:pt>
    <dgm:pt modelId="{46C85C05-321A-4C8C-8BF3-25E065305FC1}" type="pres">
      <dgm:prSet presAssocID="{96D00B72-658A-4556-A01D-CC02141CC585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B290C038-1CC4-4952-9060-AD9FC8E27F3B}" type="pres">
      <dgm:prSet presAssocID="{45CABA4C-34D3-42FB-BC4E-CCFD68979F8E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B81AF088-828B-40F2-BD38-D095CD0DED9F}" type="pres">
      <dgm:prSet presAssocID="{2B18D393-7880-4932-B6B5-97D70B0DB58A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E797CFFD-6993-470A-AD99-9B19F1BFB23A}" type="pres">
      <dgm:prSet presAssocID="{9E9DB989-67B4-4891-89E0-E6E2D9111AF2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3DD6D41-BEC9-4D78-B4FB-C49F1CB0FCC8}" type="pres">
      <dgm:prSet presAssocID="{96D00B72-658A-4556-A01D-CC02141CC585}" presName="funnel" presStyleLbl="trAlignAcc1" presStyleIdx="0" presStyleCnt="1"/>
      <dgm:spPr/>
    </dgm:pt>
  </dgm:ptLst>
  <dgm:cxnLst>
    <dgm:cxn modelId="{078701B5-32C1-49AC-98AB-6907696641E9}" type="presOf" srcId="{9E9DB989-67B4-4891-89E0-E6E2D9111AF2}" destId="{46C85C05-321A-4C8C-8BF3-25E065305FC1}" srcOrd="0" destOrd="0" presId="urn:microsoft.com/office/officeart/2005/8/layout/funnel1"/>
    <dgm:cxn modelId="{80D6732F-5116-4586-A343-D9EAEE583C6C}" srcId="{96D00B72-658A-4556-A01D-CC02141CC585}" destId="{9E9DB989-67B4-4891-89E0-E6E2D9111AF2}" srcOrd="3" destOrd="0" parTransId="{B566973D-21EA-4BA7-B957-159FA65C34D8}" sibTransId="{926CBCD1-BEDC-4B09-A9F6-C29ADB0CF0D9}"/>
    <dgm:cxn modelId="{AEAE8018-ABBD-466A-9FC4-F0ECFFCA2993}" type="presOf" srcId="{2B18D393-7880-4932-B6B5-97D70B0DB58A}" destId="{B290C038-1CC4-4952-9060-AD9FC8E27F3B}" srcOrd="0" destOrd="0" presId="urn:microsoft.com/office/officeart/2005/8/layout/funnel1"/>
    <dgm:cxn modelId="{567257A7-6DC2-4AFD-8FDA-37F07DBF4266}" type="presOf" srcId="{96D00B72-658A-4556-A01D-CC02141CC585}" destId="{8DB16C0D-0087-47AF-9241-63BB31ADB468}" srcOrd="0" destOrd="0" presId="urn:microsoft.com/office/officeart/2005/8/layout/funnel1"/>
    <dgm:cxn modelId="{9D3D4E2B-F574-444B-990B-2285C3BEAB56}" type="presOf" srcId="{45CABA4C-34D3-42FB-BC4E-CCFD68979F8E}" destId="{B81AF088-828B-40F2-BD38-D095CD0DED9F}" srcOrd="0" destOrd="0" presId="urn:microsoft.com/office/officeart/2005/8/layout/funnel1"/>
    <dgm:cxn modelId="{94974B54-1F88-46F2-BD9B-5018192C6B5F}" srcId="{96D00B72-658A-4556-A01D-CC02141CC585}" destId="{076DF75F-8864-4137-BA31-96B22882C275}" srcOrd="0" destOrd="0" parTransId="{91A6758C-F2E3-4DDE-A412-EC173F5F571F}" sibTransId="{03CEBF74-1363-4602-812F-54B27D4E7C56}"/>
    <dgm:cxn modelId="{430031C5-6342-4581-80A0-480FA403D3D9}" srcId="{96D00B72-658A-4556-A01D-CC02141CC585}" destId="{2B18D393-7880-4932-B6B5-97D70B0DB58A}" srcOrd="2" destOrd="0" parTransId="{57AA6729-ED6A-4BCC-BD95-ADC650F21FB8}" sibTransId="{6449E1BC-0680-43F4-8F3E-B91B823AE2D4}"/>
    <dgm:cxn modelId="{78D53BFA-94B3-4B9C-B89A-EA517850FC14}" type="presOf" srcId="{076DF75F-8864-4137-BA31-96B22882C275}" destId="{E797CFFD-6993-470A-AD99-9B19F1BFB23A}" srcOrd="0" destOrd="0" presId="urn:microsoft.com/office/officeart/2005/8/layout/funnel1"/>
    <dgm:cxn modelId="{F1A94865-EA44-467F-8F45-0647FD8F111C}" srcId="{96D00B72-658A-4556-A01D-CC02141CC585}" destId="{45CABA4C-34D3-42FB-BC4E-CCFD68979F8E}" srcOrd="1" destOrd="0" parTransId="{FBFE6FA6-A47C-472E-B7C0-8461E894D934}" sibTransId="{5CE36223-C17E-4305-8CF0-5F03F4D1E6F6}"/>
    <dgm:cxn modelId="{989C8621-7232-47EE-A1A8-D292275FBA42}" type="presParOf" srcId="{8DB16C0D-0087-47AF-9241-63BB31ADB468}" destId="{5F3271CB-A0F8-4257-AF65-BDCFACE44D4E}" srcOrd="0" destOrd="0" presId="urn:microsoft.com/office/officeart/2005/8/layout/funnel1"/>
    <dgm:cxn modelId="{34A4AA3A-E935-4C67-8231-D1C0660DCC38}" type="presParOf" srcId="{8DB16C0D-0087-47AF-9241-63BB31ADB468}" destId="{D1234E4E-4184-4262-A334-7D87E50CFD4C}" srcOrd="1" destOrd="0" presId="urn:microsoft.com/office/officeart/2005/8/layout/funnel1"/>
    <dgm:cxn modelId="{8E38522D-D0A5-435E-8F18-F1AB772A3710}" type="presParOf" srcId="{8DB16C0D-0087-47AF-9241-63BB31ADB468}" destId="{46C85C05-321A-4C8C-8BF3-25E065305FC1}" srcOrd="2" destOrd="0" presId="urn:microsoft.com/office/officeart/2005/8/layout/funnel1"/>
    <dgm:cxn modelId="{151504A8-DC73-4EB1-AC78-E0C5BE45CD40}" type="presParOf" srcId="{8DB16C0D-0087-47AF-9241-63BB31ADB468}" destId="{B290C038-1CC4-4952-9060-AD9FC8E27F3B}" srcOrd="3" destOrd="0" presId="urn:microsoft.com/office/officeart/2005/8/layout/funnel1"/>
    <dgm:cxn modelId="{F1847D57-3858-4B27-A735-11FF27FE3C20}" type="presParOf" srcId="{8DB16C0D-0087-47AF-9241-63BB31ADB468}" destId="{B81AF088-828B-40F2-BD38-D095CD0DED9F}" srcOrd="4" destOrd="0" presId="urn:microsoft.com/office/officeart/2005/8/layout/funnel1"/>
    <dgm:cxn modelId="{7890E38C-748B-4F2F-A439-3B1F737C7B44}" type="presParOf" srcId="{8DB16C0D-0087-47AF-9241-63BB31ADB468}" destId="{E797CFFD-6993-470A-AD99-9B19F1BFB23A}" srcOrd="5" destOrd="0" presId="urn:microsoft.com/office/officeart/2005/8/layout/funnel1"/>
    <dgm:cxn modelId="{A7E0C948-1ED2-42F4-A16C-07892559526F}" type="presParOf" srcId="{8DB16C0D-0087-47AF-9241-63BB31ADB468}" destId="{63DD6D41-BEC9-4D78-B4FB-C49F1CB0FCC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FC81A2-BD30-46CA-AB53-E7BF4B088E91}" type="doc">
      <dgm:prSet loTypeId="urn:microsoft.com/office/officeart/2005/8/layout/radial3" loCatId="cycle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A88D153-1FB7-4BA2-B0EC-468FAFDFCABF}">
      <dgm:prSet phldrT="[Text]" custT="1"/>
      <dgm:spPr/>
      <dgm:t>
        <a:bodyPr/>
        <a:lstStyle/>
        <a:p>
          <a:r>
            <a:rPr lang="en-US" sz="2800" dirty="0" smtClean="0"/>
            <a:t>Mg-Zn-</a:t>
          </a:r>
          <a:r>
            <a:rPr lang="en-US" sz="2800" dirty="0" err="1" smtClean="0"/>
            <a:t>Zr</a:t>
          </a:r>
          <a:endParaRPr lang="en-US" sz="2800" dirty="0" smtClean="0"/>
        </a:p>
        <a:p>
          <a:r>
            <a:rPr lang="en-US" sz="2800" dirty="0" smtClean="0"/>
            <a:t>(ZK Series)</a:t>
          </a:r>
          <a:endParaRPr lang="en-US" sz="2800" dirty="0"/>
        </a:p>
      </dgm:t>
    </dgm:pt>
    <dgm:pt modelId="{ABFD6633-F2DF-4A60-99CB-B8AB9F8D34BC}" type="parTrans" cxnId="{A2AC6A2F-14A6-4950-AD6A-803160911085}">
      <dgm:prSet/>
      <dgm:spPr/>
      <dgm:t>
        <a:bodyPr/>
        <a:lstStyle/>
        <a:p>
          <a:endParaRPr lang="en-US"/>
        </a:p>
      </dgm:t>
    </dgm:pt>
    <dgm:pt modelId="{E2B56630-8CE6-4E37-BD95-51E42E1A300E}" type="sibTrans" cxnId="{A2AC6A2F-14A6-4950-AD6A-803160911085}">
      <dgm:prSet/>
      <dgm:spPr/>
      <dgm:t>
        <a:bodyPr/>
        <a:lstStyle/>
        <a:p>
          <a:endParaRPr lang="en-US"/>
        </a:p>
      </dgm:t>
    </dgm:pt>
    <dgm:pt modelId="{F1CF0078-B85C-4C18-86CA-057B0EE4F40F}">
      <dgm:prSet phldrT="[Text]"/>
      <dgm:spPr/>
      <dgm:t>
        <a:bodyPr/>
        <a:lstStyle/>
        <a:p>
          <a:r>
            <a:rPr lang="en-US" dirty="0" smtClean="0"/>
            <a:t>ZK60</a:t>
          </a:r>
          <a:endParaRPr lang="en-US" dirty="0"/>
        </a:p>
      </dgm:t>
    </dgm:pt>
    <dgm:pt modelId="{0F5BD1A7-5A17-46FB-BEAF-3D46C615B1D1}" type="parTrans" cxnId="{DD9365E3-73C1-412D-951D-5079A8BB1E06}">
      <dgm:prSet/>
      <dgm:spPr/>
      <dgm:t>
        <a:bodyPr/>
        <a:lstStyle/>
        <a:p>
          <a:endParaRPr lang="en-US"/>
        </a:p>
      </dgm:t>
    </dgm:pt>
    <dgm:pt modelId="{58A664E4-94B7-464E-A95E-068C981E1165}" type="sibTrans" cxnId="{DD9365E3-73C1-412D-951D-5079A8BB1E06}">
      <dgm:prSet/>
      <dgm:spPr/>
      <dgm:t>
        <a:bodyPr/>
        <a:lstStyle/>
        <a:p>
          <a:endParaRPr lang="en-US"/>
        </a:p>
      </dgm:t>
    </dgm:pt>
    <dgm:pt modelId="{E7A812DC-6BB5-4758-8704-B99D2ED4108D}">
      <dgm:prSet phldrT="[Text]"/>
      <dgm:spPr/>
      <dgm:t>
        <a:bodyPr/>
        <a:lstStyle/>
        <a:p>
          <a:r>
            <a:rPr lang="en-US" dirty="0" smtClean="0"/>
            <a:t>ZK51</a:t>
          </a:r>
          <a:endParaRPr lang="en-US" dirty="0"/>
        </a:p>
      </dgm:t>
    </dgm:pt>
    <dgm:pt modelId="{3DD6B186-CBFD-4FF9-B1DB-084D2EB71A57}" type="parTrans" cxnId="{81320298-6F0E-49B2-A65D-C0C70D6BF92F}">
      <dgm:prSet/>
      <dgm:spPr/>
      <dgm:t>
        <a:bodyPr/>
        <a:lstStyle/>
        <a:p>
          <a:endParaRPr lang="en-US"/>
        </a:p>
      </dgm:t>
    </dgm:pt>
    <dgm:pt modelId="{ABD5AD23-6F60-4933-88F7-7CBC60016FB9}" type="sibTrans" cxnId="{81320298-6F0E-49B2-A65D-C0C70D6BF92F}">
      <dgm:prSet/>
      <dgm:spPr/>
      <dgm:t>
        <a:bodyPr/>
        <a:lstStyle/>
        <a:p>
          <a:endParaRPr lang="en-US"/>
        </a:p>
      </dgm:t>
    </dgm:pt>
    <dgm:pt modelId="{40F3051B-C047-4BD1-A0DB-988ED65273AA}">
      <dgm:prSet phldrT="[Text]"/>
      <dgm:spPr/>
      <dgm:t>
        <a:bodyPr/>
        <a:lstStyle/>
        <a:p>
          <a:r>
            <a:rPr lang="en-US" dirty="0" smtClean="0"/>
            <a:t>ZK40</a:t>
          </a:r>
          <a:endParaRPr lang="en-US" dirty="0"/>
        </a:p>
      </dgm:t>
    </dgm:pt>
    <dgm:pt modelId="{8CF47FEB-7E0D-43EF-8CDA-9D711E5C196C}" type="parTrans" cxnId="{4F4A94E6-12B8-4B73-B40E-D6E3B48D31EF}">
      <dgm:prSet/>
      <dgm:spPr/>
      <dgm:t>
        <a:bodyPr/>
        <a:lstStyle/>
        <a:p>
          <a:endParaRPr lang="en-US"/>
        </a:p>
      </dgm:t>
    </dgm:pt>
    <dgm:pt modelId="{DD13EB13-BCC5-46B7-85BB-586701A1D7E8}" type="sibTrans" cxnId="{4F4A94E6-12B8-4B73-B40E-D6E3B48D31EF}">
      <dgm:prSet/>
      <dgm:spPr/>
      <dgm:t>
        <a:bodyPr/>
        <a:lstStyle/>
        <a:p>
          <a:endParaRPr lang="en-US"/>
        </a:p>
      </dgm:t>
    </dgm:pt>
    <dgm:pt modelId="{524C4035-35F1-481A-9DE3-7DC4F0B2370A}">
      <dgm:prSet phldrT="[Text]"/>
      <dgm:spPr/>
      <dgm:t>
        <a:bodyPr/>
        <a:lstStyle/>
        <a:p>
          <a:r>
            <a:rPr lang="en-US" dirty="0" smtClean="0"/>
            <a:t>ZK61</a:t>
          </a:r>
          <a:endParaRPr lang="en-US" dirty="0"/>
        </a:p>
      </dgm:t>
    </dgm:pt>
    <dgm:pt modelId="{176FE2D0-927B-4FD1-9B70-634A8AA2D821}" type="parTrans" cxnId="{6ADCA20E-53BC-4E0E-97DB-BF26E8A58380}">
      <dgm:prSet/>
      <dgm:spPr/>
      <dgm:t>
        <a:bodyPr/>
        <a:lstStyle/>
        <a:p>
          <a:endParaRPr lang="en-US"/>
        </a:p>
      </dgm:t>
    </dgm:pt>
    <dgm:pt modelId="{2FBC68F2-E539-4F18-9E13-DFAA1FB9FA3B}" type="sibTrans" cxnId="{6ADCA20E-53BC-4E0E-97DB-BF26E8A58380}">
      <dgm:prSet/>
      <dgm:spPr/>
      <dgm:t>
        <a:bodyPr/>
        <a:lstStyle/>
        <a:p>
          <a:endParaRPr lang="en-US"/>
        </a:p>
      </dgm:t>
    </dgm:pt>
    <dgm:pt modelId="{D3DBE645-5673-421F-95FD-4E0B98F91B58}">
      <dgm:prSet phldrT="[Text]"/>
      <dgm:spPr/>
      <dgm:t>
        <a:bodyPr/>
        <a:lstStyle/>
        <a:p>
          <a:r>
            <a:rPr lang="en-US" dirty="0" smtClean="0"/>
            <a:t>ZK30</a:t>
          </a:r>
          <a:endParaRPr lang="en-US" dirty="0"/>
        </a:p>
      </dgm:t>
    </dgm:pt>
    <dgm:pt modelId="{D66B0739-0684-440C-A214-0808E61E0BEC}" type="parTrans" cxnId="{722F569C-72F1-48E3-80FD-019E70783B06}">
      <dgm:prSet/>
      <dgm:spPr/>
      <dgm:t>
        <a:bodyPr/>
        <a:lstStyle/>
        <a:p>
          <a:endParaRPr lang="en-US"/>
        </a:p>
      </dgm:t>
    </dgm:pt>
    <dgm:pt modelId="{C4AAFE8E-97EA-42ED-BD51-4A2AD181E5F9}" type="sibTrans" cxnId="{722F569C-72F1-48E3-80FD-019E70783B06}">
      <dgm:prSet/>
      <dgm:spPr/>
      <dgm:t>
        <a:bodyPr/>
        <a:lstStyle/>
        <a:p>
          <a:endParaRPr lang="en-US"/>
        </a:p>
      </dgm:t>
    </dgm:pt>
    <dgm:pt modelId="{C4A86288-36A9-4678-8970-17C56C8830C6}" type="pres">
      <dgm:prSet presAssocID="{5BFC81A2-BD30-46CA-AB53-E7BF4B088E9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3EF052-F21F-4B16-928C-CF7BF0F839E7}" type="pres">
      <dgm:prSet presAssocID="{5BFC81A2-BD30-46CA-AB53-E7BF4B088E91}" presName="radial" presStyleCnt="0">
        <dgm:presLayoutVars>
          <dgm:animLvl val="ctr"/>
        </dgm:presLayoutVars>
      </dgm:prSet>
      <dgm:spPr/>
      <dgm:t>
        <a:bodyPr/>
        <a:lstStyle/>
        <a:p>
          <a:endParaRPr lang="en-CA"/>
        </a:p>
      </dgm:t>
    </dgm:pt>
    <dgm:pt modelId="{105FA012-AB0D-4832-990F-7ED455206E11}" type="pres">
      <dgm:prSet presAssocID="{8A88D153-1FB7-4BA2-B0EC-468FAFDFCABF}" presName="centerShape" presStyleLbl="vennNode1" presStyleIdx="0" presStyleCnt="6"/>
      <dgm:spPr/>
      <dgm:t>
        <a:bodyPr/>
        <a:lstStyle/>
        <a:p>
          <a:endParaRPr lang="en-US"/>
        </a:p>
      </dgm:t>
    </dgm:pt>
    <dgm:pt modelId="{14C4E821-8E26-4EE6-B3F4-9270B55A2C00}" type="pres">
      <dgm:prSet presAssocID="{F1CF0078-B85C-4C18-86CA-057B0EE4F40F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CEB1DD-7A11-4373-8328-0680635B26DD}" type="pres">
      <dgm:prSet presAssocID="{E7A812DC-6BB5-4758-8704-B99D2ED4108D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2E6508-08AF-41C1-BB2B-4D17BE6F51BD}" type="pres">
      <dgm:prSet presAssocID="{40F3051B-C047-4BD1-A0DB-988ED65273AA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315C19-0697-4B50-AF0B-9BC4E66C4E59}" type="pres">
      <dgm:prSet presAssocID="{524C4035-35F1-481A-9DE3-7DC4F0B2370A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030112-8546-49CD-8AC1-21B4638C25EC}" type="pres">
      <dgm:prSet presAssocID="{D3DBE645-5673-421F-95FD-4E0B98F91B58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9365E3-73C1-412D-951D-5079A8BB1E06}" srcId="{8A88D153-1FB7-4BA2-B0EC-468FAFDFCABF}" destId="{F1CF0078-B85C-4C18-86CA-057B0EE4F40F}" srcOrd="0" destOrd="0" parTransId="{0F5BD1A7-5A17-46FB-BEAF-3D46C615B1D1}" sibTransId="{58A664E4-94B7-464E-A95E-068C981E1165}"/>
    <dgm:cxn modelId="{4F4A94E6-12B8-4B73-B40E-D6E3B48D31EF}" srcId="{8A88D153-1FB7-4BA2-B0EC-468FAFDFCABF}" destId="{40F3051B-C047-4BD1-A0DB-988ED65273AA}" srcOrd="2" destOrd="0" parTransId="{8CF47FEB-7E0D-43EF-8CDA-9D711E5C196C}" sibTransId="{DD13EB13-BCC5-46B7-85BB-586701A1D7E8}"/>
    <dgm:cxn modelId="{002C48AE-FBB4-42AA-ACEC-81E2B231EE89}" type="presOf" srcId="{8A88D153-1FB7-4BA2-B0EC-468FAFDFCABF}" destId="{105FA012-AB0D-4832-990F-7ED455206E11}" srcOrd="0" destOrd="0" presId="urn:microsoft.com/office/officeart/2005/8/layout/radial3"/>
    <dgm:cxn modelId="{722F569C-72F1-48E3-80FD-019E70783B06}" srcId="{8A88D153-1FB7-4BA2-B0EC-468FAFDFCABF}" destId="{D3DBE645-5673-421F-95FD-4E0B98F91B58}" srcOrd="4" destOrd="0" parTransId="{D66B0739-0684-440C-A214-0808E61E0BEC}" sibTransId="{C4AAFE8E-97EA-42ED-BD51-4A2AD181E5F9}"/>
    <dgm:cxn modelId="{6ADCA20E-53BC-4E0E-97DB-BF26E8A58380}" srcId="{8A88D153-1FB7-4BA2-B0EC-468FAFDFCABF}" destId="{524C4035-35F1-481A-9DE3-7DC4F0B2370A}" srcOrd="3" destOrd="0" parTransId="{176FE2D0-927B-4FD1-9B70-634A8AA2D821}" sibTransId="{2FBC68F2-E539-4F18-9E13-DFAA1FB9FA3B}"/>
    <dgm:cxn modelId="{D03BFF12-826F-46AD-8615-E156A19817BC}" type="presOf" srcId="{40F3051B-C047-4BD1-A0DB-988ED65273AA}" destId="{AF2E6508-08AF-41C1-BB2B-4D17BE6F51BD}" srcOrd="0" destOrd="0" presId="urn:microsoft.com/office/officeart/2005/8/layout/radial3"/>
    <dgm:cxn modelId="{A2AC6A2F-14A6-4950-AD6A-803160911085}" srcId="{5BFC81A2-BD30-46CA-AB53-E7BF4B088E91}" destId="{8A88D153-1FB7-4BA2-B0EC-468FAFDFCABF}" srcOrd="0" destOrd="0" parTransId="{ABFD6633-F2DF-4A60-99CB-B8AB9F8D34BC}" sibTransId="{E2B56630-8CE6-4E37-BD95-51E42E1A300E}"/>
    <dgm:cxn modelId="{B28FDEAE-9C78-427E-A0EC-4951F74A270E}" type="presOf" srcId="{D3DBE645-5673-421F-95FD-4E0B98F91B58}" destId="{1A030112-8546-49CD-8AC1-21B4638C25EC}" srcOrd="0" destOrd="0" presId="urn:microsoft.com/office/officeart/2005/8/layout/radial3"/>
    <dgm:cxn modelId="{DCEEA2FC-B05D-4EE0-B9B1-97676727ACFF}" type="presOf" srcId="{524C4035-35F1-481A-9DE3-7DC4F0B2370A}" destId="{58315C19-0697-4B50-AF0B-9BC4E66C4E59}" srcOrd="0" destOrd="0" presId="urn:microsoft.com/office/officeart/2005/8/layout/radial3"/>
    <dgm:cxn modelId="{4556A466-1BF7-41DB-B577-A0888C17AABA}" type="presOf" srcId="{5BFC81A2-BD30-46CA-AB53-E7BF4B088E91}" destId="{C4A86288-36A9-4678-8970-17C56C8830C6}" srcOrd="0" destOrd="0" presId="urn:microsoft.com/office/officeart/2005/8/layout/radial3"/>
    <dgm:cxn modelId="{BFF61E5F-8808-4025-83C8-BF613A8966B1}" type="presOf" srcId="{E7A812DC-6BB5-4758-8704-B99D2ED4108D}" destId="{05CEB1DD-7A11-4373-8328-0680635B26DD}" srcOrd="0" destOrd="0" presId="urn:microsoft.com/office/officeart/2005/8/layout/radial3"/>
    <dgm:cxn modelId="{8113847D-A4BE-43B6-9A8B-99D21AA18D1C}" type="presOf" srcId="{F1CF0078-B85C-4C18-86CA-057B0EE4F40F}" destId="{14C4E821-8E26-4EE6-B3F4-9270B55A2C00}" srcOrd="0" destOrd="0" presId="urn:microsoft.com/office/officeart/2005/8/layout/radial3"/>
    <dgm:cxn modelId="{81320298-6F0E-49B2-A65D-C0C70D6BF92F}" srcId="{8A88D153-1FB7-4BA2-B0EC-468FAFDFCABF}" destId="{E7A812DC-6BB5-4758-8704-B99D2ED4108D}" srcOrd="1" destOrd="0" parTransId="{3DD6B186-CBFD-4FF9-B1DB-084D2EB71A57}" sibTransId="{ABD5AD23-6F60-4933-88F7-7CBC60016FB9}"/>
    <dgm:cxn modelId="{D6D3ADEF-0554-43CB-BC32-C31AB336234D}" type="presParOf" srcId="{C4A86288-36A9-4678-8970-17C56C8830C6}" destId="{D73EF052-F21F-4B16-928C-CF7BF0F839E7}" srcOrd="0" destOrd="0" presId="urn:microsoft.com/office/officeart/2005/8/layout/radial3"/>
    <dgm:cxn modelId="{91A07D20-9BF3-4A09-BA18-66FF09A8D583}" type="presParOf" srcId="{D73EF052-F21F-4B16-928C-CF7BF0F839E7}" destId="{105FA012-AB0D-4832-990F-7ED455206E11}" srcOrd="0" destOrd="0" presId="urn:microsoft.com/office/officeart/2005/8/layout/radial3"/>
    <dgm:cxn modelId="{C05ACEDA-A92D-4418-B044-76D9FC59D11D}" type="presParOf" srcId="{D73EF052-F21F-4B16-928C-CF7BF0F839E7}" destId="{14C4E821-8E26-4EE6-B3F4-9270B55A2C00}" srcOrd="1" destOrd="0" presId="urn:microsoft.com/office/officeart/2005/8/layout/radial3"/>
    <dgm:cxn modelId="{73636852-4814-4AFA-A7F9-F963945E5E1E}" type="presParOf" srcId="{D73EF052-F21F-4B16-928C-CF7BF0F839E7}" destId="{05CEB1DD-7A11-4373-8328-0680635B26DD}" srcOrd="2" destOrd="0" presId="urn:microsoft.com/office/officeart/2005/8/layout/radial3"/>
    <dgm:cxn modelId="{65A574BC-DDD2-4A02-B234-53EA0AF846C3}" type="presParOf" srcId="{D73EF052-F21F-4B16-928C-CF7BF0F839E7}" destId="{AF2E6508-08AF-41C1-BB2B-4D17BE6F51BD}" srcOrd="3" destOrd="0" presId="urn:microsoft.com/office/officeart/2005/8/layout/radial3"/>
    <dgm:cxn modelId="{70D56B82-A6E5-484D-8D51-62F3EC5CE4E3}" type="presParOf" srcId="{D73EF052-F21F-4B16-928C-CF7BF0F839E7}" destId="{58315C19-0697-4B50-AF0B-9BC4E66C4E59}" srcOrd="4" destOrd="0" presId="urn:microsoft.com/office/officeart/2005/8/layout/radial3"/>
    <dgm:cxn modelId="{D9028B20-C8F4-4594-B64C-34717C19A5BE}" type="presParOf" srcId="{D73EF052-F21F-4B16-928C-CF7BF0F839E7}" destId="{1A030112-8546-49CD-8AC1-21B4638C25EC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55C4F9-9A5D-491E-BB92-AB361CEC2224}" type="doc">
      <dgm:prSet loTypeId="urn:microsoft.com/office/officeart/2005/8/layout/vList5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CA"/>
        </a:p>
      </dgm:t>
    </dgm:pt>
    <dgm:pt modelId="{6E5A4F9B-E663-404F-846A-395FEE3FCF6D}">
      <dgm:prSet phldrT="[Text]"/>
      <dgm:spPr/>
      <dgm:t>
        <a:bodyPr/>
        <a:lstStyle/>
        <a:p>
          <a:r>
            <a:rPr lang="en-US" dirty="0" smtClean="0"/>
            <a:t>S</a:t>
          </a:r>
          <a:r>
            <a:rPr lang="en-US" altLang="zh-CN" dirty="0" smtClean="0"/>
            <a:t>ample Preparation</a:t>
          </a:r>
          <a:endParaRPr lang="en-CA" dirty="0"/>
        </a:p>
      </dgm:t>
    </dgm:pt>
    <dgm:pt modelId="{897BA0F9-2D11-428C-BEB4-2A4CA0C8B7FA}" type="parTrans" cxnId="{EFFF19F4-FA81-423A-94B0-7B80AB23E39B}">
      <dgm:prSet/>
      <dgm:spPr/>
      <dgm:t>
        <a:bodyPr/>
        <a:lstStyle/>
        <a:p>
          <a:endParaRPr lang="en-CA"/>
        </a:p>
      </dgm:t>
    </dgm:pt>
    <dgm:pt modelId="{9359E055-9172-4470-9859-20129C5F1212}" type="sibTrans" cxnId="{EFFF19F4-FA81-423A-94B0-7B80AB23E39B}">
      <dgm:prSet/>
      <dgm:spPr/>
      <dgm:t>
        <a:bodyPr/>
        <a:lstStyle/>
        <a:p>
          <a:endParaRPr lang="en-CA"/>
        </a:p>
      </dgm:t>
    </dgm:pt>
    <dgm:pt modelId="{5AEF2565-B2BF-45BA-83CC-FA46CC6D3CE8}">
      <dgm:prSet phldrT="[Text]"/>
      <dgm:spPr/>
      <dgm:t>
        <a:bodyPr/>
        <a:lstStyle/>
        <a:p>
          <a:r>
            <a:rPr lang="en-US" dirty="0" smtClean="0"/>
            <a:t>Heat Treatment</a:t>
          </a:r>
          <a:endParaRPr lang="en-CA" dirty="0"/>
        </a:p>
      </dgm:t>
    </dgm:pt>
    <dgm:pt modelId="{1FC68357-5690-4289-9BC4-E66685D6633C}" type="parTrans" cxnId="{A75CB84E-527F-4263-BEA8-B7AAE8C1A5F6}">
      <dgm:prSet/>
      <dgm:spPr/>
      <dgm:t>
        <a:bodyPr/>
        <a:lstStyle/>
        <a:p>
          <a:endParaRPr lang="en-CA"/>
        </a:p>
      </dgm:t>
    </dgm:pt>
    <dgm:pt modelId="{748B6417-9219-427E-A9F9-A847385C6237}" type="sibTrans" cxnId="{A75CB84E-527F-4263-BEA8-B7AAE8C1A5F6}">
      <dgm:prSet/>
      <dgm:spPr/>
      <dgm:t>
        <a:bodyPr/>
        <a:lstStyle/>
        <a:p>
          <a:endParaRPr lang="en-CA"/>
        </a:p>
      </dgm:t>
    </dgm:pt>
    <dgm:pt modelId="{1B761791-E1F6-49AA-B282-5335FBB79F1E}">
      <dgm:prSet phldrT="[Text]"/>
      <dgm:spPr/>
      <dgm:t>
        <a:bodyPr/>
        <a:lstStyle/>
        <a:p>
          <a:r>
            <a:rPr lang="en-US" dirty="0" smtClean="0"/>
            <a:t>Sample Analysis</a:t>
          </a:r>
          <a:endParaRPr lang="en-CA" dirty="0"/>
        </a:p>
      </dgm:t>
    </dgm:pt>
    <dgm:pt modelId="{AE873A20-7816-43D1-9418-6A86E0CFF02B}" type="parTrans" cxnId="{59DA911C-9B67-4D2E-83E9-C001FAB944D2}">
      <dgm:prSet/>
      <dgm:spPr/>
      <dgm:t>
        <a:bodyPr/>
        <a:lstStyle/>
        <a:p>
          <a:endParaRPr lang="en-CA"/>
        </a:p>
      </dgm:t>
    </dgm:pt>
    <dgm:pt modelId="{CA4274AD-7FCD-452B-9AED-7C6035A2ECDF}" type="sibTrans" cxnId="{59DA911C-9B67-4D2E-83E9-C001FAB944D2}">
      <dgm:prSet/>
      <dgm:spPr/>
      <dgm:t>
        <a:bodyPr/>
        <a:lstStyle/>
        <a:p>
          <a:endParaRPr lang="en-CA"/>
        </a:p>
      </dgm:t>
    </dgm:pt>
    <dgm:pt modelId="{75DA1379-AECB-4917-BEBD-6467366AC11B}" type="pres">
      <dgm:prSet presAssocID="{1455C4F9-9A5D-491E-BB92-AB361CEC22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63054D-9254-4251-BD88-D6162A41DFBC}" type="pres">
      <dgm:prSet presAssocID="{6E5A4F9B-E663-404F-846A-395FEE3FCF6D}" presName="linNode" presStyleCnt="0"/>
      <dgm:spPr/>
    </dgm:pt>
    <dgm:pt modelId="{9446EAA8-3B54-40C9-8F56-F957455A24B8}" type="pres">
      <dgm:prSet presAssocID="{6E5A4F9B-E663-404F-846A-395FEE3FCF6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CAAD4C-E2D1-4C55-A325-29832CB31337}" type="pres">
      <dgm:prSet presAssocID="{9359E055-9172-4470-9859-20129C5F1212}" presName="sp" presStyleCnt="0"/>
      <dgm:spPr/>
    </dgm:pt>
    <dgm:pt modelId="{68B31812-3A06-45B9-855E-234971779E12}" type="pres">
      <dgm:prSet presAssocID="{5AEF2565-B2BF-45BA-83CC-FA46CC6D3CE8}" presName="linNode" presStyleCnt="0"/>
      <dgm:spPr/>
    </dgm:pt>
    <dgm:pt modelId="{0CBE3D73-E8A6-4881-AB91-89EDF5DB018B}" type="pres">
      <dgm:prSet presAssocID="{5AEF2565-B2BF-45BA-83CC-FA46CC6D3CE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BDD82E-622F-493C-8852-98F58234C0EB}" type="pres">
      <dgm:prSet presAssocID="{748B6417-9219-427E-A9F9-A847385C6237}" presName="sp" presStyleCnt="0"/>
      <dgm:spPr/>
    </dgm:pt>
    <dgm:pt modelId="{FC2EB574-4139-4622-8DA2-F6967E048B2B}" type="pres">
      <dgm:prSet presAssocID="{1B761791-E1F6-49AA-B282-5335FBB79F1E}" presName="linNode" presStyleCnt="0"/>
      <dgm:spPr/>
    </dgm:pt>
    <dgm:pt modelId="{D7E1F20F-D77C-4009-BEAA-20CF14B85DBC}" type="pres">
      <dgm:prSet presAssocID="{1B761791-E1F6-49AA-B282-5335FBB79F1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1906B0-FF1B-41F0-BB7C-04A6B3896718}" type="presOf" srcId="{1455C4F9-9A5D-491E-BB92-AB361CEC2224}" destId="{75DA1379-AECB-4917-BEBD-6467366AC11B}" srcOrd="0" destOrd="0" presId="urn:microsoft.com/office/officeart/2005/8/layout/vList5"/>
    <dgm:cxn modelId="{EFFF19F4-FA81-423A-94B0-7B80AB23E39B}" srcId="{1455C4F9-9A5D-491E-BB92-AB361CEC2224}" destId="{6E5A4F9B-E663-404F-846A-395FEE3FCF6D}" srcOrd="0" destOrd="0" parTransId="{897BA0F9-2D11-428C-BEB4-2A4CA0C8B7FA}" sibTransId="{9359E055-9172-4470-9859-20129C5F1212}"/>
    <dgm:cxn modelId="{A75CB84E-527F-4263-BEA8-B7AAE8C1A5F6}" srcId="{1455C4F9-9A5D-491E-BB92-AB361CEC2224}" destId="{5AEF2565-B2BF-45BA-83CC-FA46CC6D3CE8}" srcOrd="1" destOrd="0" parTransId="{1FC68357-5690-4289-9BC4-E66685D6633C}" sibTransId="{748B6417-9219-427E-A9F9-A847385C6237}"/>
    <dgm:cxn modelId="{4CF1E251-B5DE-4DA4-871E-DDA860FDA46E}" type="presOf" srcId="{6E5A4F9B-E663-404F-846A-395FEE3FCF6D}" destId="{9446EAA8-3B54-40C9-8F56-F957455A24B8}" srcOrd="0" destOrd="0" presId="urn:microsoft.com/office/officeart/2005/8/layout/vList5"/>
    <dgm:cxn modelId="{A5F86E3B-D929-4DE9-951A-70FBB2BF4120}" type="presOf" srcId="{5AEF2565-B2BF-45BA-83CC-FA46CC6D3CE8}" destId="{0CBE3D73-E8A6-4881-AB91-89EDF5DB018B}" srcOrd="0" destOrd="0" presId="urn:microsoft.com/office/officeart/2005/8/layout/vList5"/>
    <dgm:cxn modelId="{17DA51E2-E071-4543-9CB3-789A17AFC998}" type="presOf" srcId="{1B761791-E1F6-49AA-B282-5335FBB79F1E}" destId="{D7E1F20F-D77C-4009-BEAA-20CF14B85DBC}" srcOrd="0" destOrd="0" presId="urn:microsoft.com/office/officeart/2005/8/layout/vList5"/>
    <dgm:cxn modelId="{59DA911C-9B67-4D2E-83E9-C001FAB944D2}" srcId="{1455C4F9-9A5D-491E-BB92-AB361CEC2224}" destId="{1B761791-E1F6-49AA-B282-5335FBB79F1E}" srcOrd="2" destOrd="0" parTransId="{AE873A20-7816-43D1-9418-6A86E0CFF02B}" sibTransId="{CA4274AD-7FCD-452B-9AED-7C6035A2ECDF}"/>
    <dgm:cxn modelId="{BA0640C3-F407-4050-8613-0613EF65B028}" type="presParOf" srcId="{75DA1379-AECB-4917-BEBD-6467366AC11B}" destId="{4F63054D-9254-4251-BD88-D6162A41DFBC}" srcOrd="0" destOrd="0" presId="urn:microsoft.com/office/officeart/2005/8/layout/vList5"/>
    <dgm:cxn modelId="{A60A8BCB-5C49-47BD-A4CE-7CCB653962B5}" type="presParOf" srcId="{4F63054D-9254-4251-BD88-D6162A41DFBC}" destId="{9446EAA8-3B54-40C9-8F56-F957455A24B8}" srcOrd="0" destOrd="0" presId="urn:microsoft.com/office/officeart/2005/8/layout/vList5"/>
    <dgm:cxn modelId="{8E36FDD4-C567-4054-AC48-91A1156270EF}" type="presParOf" srcId="{75DA1379-AECB-4917-BEBD-6467366AC11B}" destId="{BECAAD4C-E2D1-4C55-A325-29832CB31337}" srcOrd="1" destOrd="0" presId="urn:microsoft.com/office/officeart/2005/8/layout/vList5"/>
    <dgm:cxn modelId="{F7B142BC-41B6-4312-A90C-D73C2FE26045}" type="presParOf" srcId="{75DA1379-AECB-4917-BEBD-6467366AC11B}" destId="{68B31812-3A06-45B9-855E-234971779E12}" srcOrd="2" destOrd="0" presId="urn:microsoft.com/office/officeart/2005/8/layout/vList5"/>
    <dgm:cxn modelId="{903AC1E4-D815-4605-A52B-95C05CFACC6B}" type="presParOf" srcId="{68B31812-3A06-45B9-855E-234971779E12}" destId="{0CBE3D73-E8A6-4881-AB91-89EDF5DB018B}" srcOrd="0" destOrd="0" presId="urn:microsoft.com/office/officeart/2005/8/layout/vList5"/>
    <dgm:cxn modelId="{056839E6-EEA0-4B6F-92B5-80CFE08E59FF}" type="presParOf" srcId="{75DA1379-AECB-4917-BEBD-6467366AC11B}" destId="{28BDD82E-622F-493C-8852-98F58234C0EB}" srcOrd="3" destOrd="0" presId="urn:microsoft.com/office/officeart/2005/8/layout/vList5"/>
    <dgm:cxn modelId="{64EBEAFC-F67C-4292-B9D3-C4D544D65027}" type="presParOf" srcId="{75DA1379-AECB-4917-BEBD-6467366AC11B}" destId="{FC2EB574-4139-4622-8DA2-F6967E048B2B}" srcOrd="4" destOrd="0" presId="urn:microsoft.com/office/officeart/2005/8/layout/vList5"/>
    <dgm:cxn modelId="{C6BB1234-B4A2-4515-82A0-B54090E29C7D}" type="presParOf" srcId="{FC2EB574-4139-4622-8DA2-F6967E048B2B}" destId="{D7E1F20F-D77C-4009-BEAA-20CF14B85DB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55C4F9-9A5D-491E-BB92-AB361CEC2224}" type="doc">
      <dgm:prSet loTypeId="urn:microsoft.com/office/officeart/2005/8/layout/vList5" loCatId="list" qsTypeId="urn:microsoft.com/office/officeart/2005/8/quickstyle/simple2" qsCatId="simple" csTypeId="urn:microsoft.com/office/officeart/2005/8/colors/accent2_3" csCatId="accent2" phldr="1"/>
      <dgm:spPr/>
      <dgm:t>
        <a:bodyPr/>
        <a:lstStyle/>
        <a:p>
          <a:endParaRPr lang="en-CA"/>
        </a:p>
      </dgm:t>
    </dgm:pt>
    <dgm:pt modelId="{6E5A4F9B-E663-404F-846A-395FEE3FCF6D}">
      <dgm:prSet phldrT="[Text]"/>
      <dgm:spPr/>
      <dgm:t>
        <a:bodyPr/>
        <a:lstStyle/>
        <a:p>
          <a:r>
            <a:rPr lang="en-US" dirty="0" smtClean="0"/>
            <a:t>S</a:t>
          </a:r>
          <a:r>
            <a:rPr lang="en-US" altLang="zh-CN" dirty="0" smtClean="0"/>
            <a:t>ample Preparation</a:t>
          </a:r>
          <a:endParaRPr lang="en-CA" dirty="0"/>
        </a:p>
      </dgm:t>
    </dgm:pt>
    <dgm:pt modelId="{897BA0F9-2D11-428C-BEB4-2A4CA0C8B7FA}" type="parTrans" cxnId="{EFFF19F4-FA81-423A-94B0-7B80AB23E39B}">
      <dgm:prSet/>
      <dgm:spPr/>
      <dgm:t>
        <a:bodyPr/>
        <a:lstStyle/>
        <a:p>
          <a:endParaRPr lang="en-CA"/>
        </a:p>
      </dgm:t>
    </dgm:pt>
    <dgm:pt modelId="{9359E055-9172-4470-9859-20129C5F1212}" type="sibTrans" cxnId="{EFFF19F4-FA81-423A-94B0-7B80AB23E39B}">
      <dgm:prSet/>
      <dgm:spPr/>
      <dgm:t>
        <a:bodyPr/>
        <a:lstStyle/>
        <a:p>
          <a:endParaRPr lang="en-CA"/>
        </a:p>
      </dgm:t>
    </dgm:pt>
    <dgm:pt modelId="{75DA1379-AECB-4917-BEBD-6467366AC11B}" type="pres">
      <dgm:prSet presAssocID="{1455C4F9-9A5D-491E-BB92-AB361CEC22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63054D-9254-4251-BD88-D6162A41DFBC}" type="pres">
      <dgm:prSet presAssocID="{6E5A4F9B-E663-404F-846A-395FEE3FCF6D}" presName="linNode" presStyleCnt="0"/>
      <dgm:spPr/>
      <dgm:t>
        <a:bodyPr/>
        <a:lstStyle/>
        <a:p>
          <a:endParaRPr lang="en-CA"/>
        </a:p>
      </dgm:t>
    </dgm:pt>
    <dgm:pt modelId="{9446EAA8-3B54-40C9-8F56-F957455A24B8}" type="pres">
      <dgm:prSet presAssocID="{6E5A4F9B-E663-404F-846A-395FEE3FCF6D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FF19F4-FA81-423A-94B0-7B80AB23E39B}" srcId="{1455C4F9-9A5D-491E-BB92-AB361CEC2224}" destId="{6E5A4F9B-E663-404F-846A-395FEE3FCF6D}" srcOrd="0" destOrd="0" parTransId="{897BA0F9-2D11-428C-BEB4-2A4CA0C8B7FA}" sibTransId="{9359E055-9172-4470-9859-20129C5F1212}"/>
    <dgm:cxn modelId="{B9CD3B9E-9161-44D3-AD54-EDFBFEB8C634}" type="presOf" srcId="{1455C4F9-9A5D-491E-BB92-AB361CEC2224}" destId="{75DA1379-AECB-4917-BEBD-6467366AC11B}" srcOrd="0" destOrd="0" presId="urn:microsoft.com/office/officeart/2005/8/layout/vList5"/>
    <dgm:cxn modelId="{7B769FBF-5D71-4772-9C0F-C8F35BE8A38A}" type="presOf" srcId="{6E5A4F9B-E663-404F-846A-395FEE3FCF6D}" destId="{9446EAA8-3B54-40C9-8F56-F957455A24B8}" srcOrd="0" destOrd="0" presId="urn:microsoft.com/office/officeart/2005/8/layout/vList5"/>
    <dgm:cxn modelId="{23D9D428-F5C5-4F84-AA51-2C6900671BCB}" type="presParOf" srcId="{75DA1379-AECB-4917-BEBD-6467366AC11B}" destId="{4F63054D-9254-4251-BD88-D6162A41DFBC}" srcOrd="0" destOrd="0" presId="urn:microsoft.com/office/officeart/2005/8/layout/vList5"/>
    <dgm:cxn modelId="{11388042-498A-4DA9-AC67-4EA4E5F96927}" type="presParOf" srcId="{4F63054D-9254-4251-BD88-D6162A41DFBC}" destId="{9446EAA8-3B54-40C9-8F56-F957455A24B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455C4F9-9A5D-491E-BB92-AB361CEC2224}" type="doc">
      <dgm:prSet loTypeId="urn:microsoft.com/office/officeart/2005/8/layout/vList5" loCatId="list" qsTypeId="urn:microsoft.com/office/officeart/2005/8/quickstyle/simple2" qsCatId="simple" csTypeId="urn:microsoft.com/office/officeart/2005/8/colors/accent2_3" csCatId="accent2" phldr="1"/>
      <dgm:spPr/>
      <dgm:t>
        <a:bodyPr/>
        <a:lstStyle/>
        <a:p>
          <a:endParaRPr lang="en-CA"/>
        </a:p>
      </dgm:t>
    </dgm:pt>
    <dgm:pt modelId="{6E5A4F9B-E663-404F-846A-395FEE3FCF6D}">
      <dgm:prSet phldrT="[Text]"/>
      <dgm:spPr/>
      <dgm:t>
        <a:bodyPr/>
        <a:lstStyle/>
        <a:p>
          <a:r>
            <a:rPr lang="en-US" dirty="0" smtClean="0"/>
            <a:t>Heat treatment</a:t>
          </a:r>
          <a:endParaRPr lang="en-CA" dirty="0"/>
        </a:p>
      </dgm:t>
    </dgm:pt>
    <dgm:pt modelId="{897BA0F9-2D11-428C-BEB4-2A4CA0C8B7FA}" type="parTrans" cxnId="{EFFF19F4-FA81-423A-94B0-7B80AB23E39B}">
      <dgm:prSet/>
      <dgm:spPr/>
      <dgm:t>
        <a:bodyPr/>
        <a:lstStyle/>
        <a:p>
          <a:endParaRPr lang="en-CA"/>
        </a:p>
      </dgm:t>
    </dgm:pt>
    <dgm:pt modelId="{9359E055-9172-4470-9859-20129C5F1212}" type="sibTrans" cxnId="{EFFF19F4-FA81-423A-94B0-7B80AB23E39B}">
      <dgm:prSet/>
      <dgm:spPr/>
      <dgm:t>
        <a:bodyPr/>
        <a:lstStyle/>
        <a:p>
          <a:endParaRPr lang="en-CA"/>
        </a:p>
      </dgm:t>
    </dgm:pt>
    <dgm:pt modelId="{75DA1379-AECB-4917-BEBD-6467366AC11B}" type="pres">
      <dgm:prSet presAssocID="{1455C4F9-9A5D-491E-BB92-AB361CEC22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63054D-9254-4251-BD88-D6162A41DFBC}" type="pres">
      <dgm:prSet presAssocID="{6E5A4F9B-E663-404F-846A-395FEE3FCF6D}" presName="linNode" presStyleCnt="0"/>
      <dgm:spPr/>
      <dgm:t>
        <a:bodyPr/>
        <a:lstStyle/>
        <a:p>
          <a:endParaRPr lang="en-CA"/>
        </a:p>
      </dgm:t>
    </dgm:pt>
    <dgm:pt modelId="{9446EAA8-3B54-40C9-8F56-F957455A24B8}" type="pres">
      <dgm:prSet presAssocID="{6E5A4F9B-E663-404F-846A-395FEE3FCF6D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DF66C3-723B-4A5E-BD51-F5C46662EAA0}" type="presOf" srcId="{1455C4F9-9A5D-491E-BB92-AB361CEC2224}" destId="{75DA1379-AECB-4917-BEBD-6467366AC11B}" srcOrd="0" destOrd="0" presId="urn:microsoft.com/office/officeart/2005/8/layout/vList5"/>
    <dgm:cxn modelId="{EFFF19F4-FA81-423A-94B0-7B80AB23E39B}" srcId="{1455C4F9-9A5D-491E-BB92-AB361CEC2224}" destId="{6E5A4F9B-E663-404F-846A-395FEE3FCF6D}" srcOrd="0" destOrd="0" parTransId="{897BA0F9-2D11-428C-BEB4-2A4CA0C8B7FA}" sibTransId="{9359E055-9172-4470-9859-20129C5F1212}"/>
    <dgm:cxn modelId="{4B8E77B2-F29A-4C53-8DA9-AEA4182D87E6}" type="presOf" srcId="{6E5A4F9B-E663-404F-846A-395FEE3FCF6D}" destId="{9446EAA8-3B54-40C9-8F56-F957455A24B8}" srcOrd="0" destOrd="0" presId="urn:microsoft.com/office/officeart/2005/8/layout/vList5"/>
    <dgm:cxn modelId="{347884AE-B152-44B4-8FA0-2FE8ACC7E9EA}" type="presParOf" srcId="{75DA1379-AECB-4917-BEBD-6467366AC11B}" destId="{4F63054D-9254-4251-BD88-D6162A41DFBC}" srcOrd="0" destOrd="0" presId="urn:microsoft.com/office/officeart/2005/8/layout/vList5"/>
    <dgm:cxn modelId="{65F91BEE-519A-4C7F-BFC8-2C3EE4C56E3A}" type="presParOf" srcId="{4F63054D-9254-4251-BD88-D6162A41DFBC}" destId="{9446EAA8-3B54-40C9-8F56-F957455A24B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431F41D-FEA6-41C7-B5E6-BF00656671FF}">
      <dsp:nvSpPr>
        <dsp:cNvPr id="0" name=""/>
        <dsp:cNvSpPr/>
      </dsp:nvSpPr>
      <dsp:spPr>
        <a:xfrm>
          <a:off x="2197" y="1397956"/>
          <a:ext cx="2204986" cy="2204986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1348" tIns="26670" rIns="121348" bIns="26670" numCol="1" spcCol="1270" anchor="ctr" anchorCtr="0">
          <a:noAutofit/>
          <a:sp3d extrusionH="28000" prstMaterial="matte"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0070C0"/>
              </a:solidFill>
            </a:rPr>
            <a:t>Automotive</a:t>
          </a:r>
          <a:endParaRPr lang="en-CA" sz="2100" kern="1200" dirty="0">
            <a:solidFill>
              <a:srgbClr val="0070C0"/>
            </a:solidFill>
          </a:endParaRPr>
        </a:p>
      </dsp:txBody>
      <dsp:txXfrm>
        <a:off x="2197" y="1397956"/>
        <a:ext cx="2204986" cy="2204986"/>
      </dsp:txXfrm>
    </dsp:sp>
    <dsp:sp modelId="{56D03472-E25F-455A-9A14-8617252BF192}">
      <dsp:nvSpPr>
        <dsp:cNvPr id="0" name=""/>
        <dsp:cNvSpPr/>
      </dsp:nvSpPr>
      <dsp:spPr>
        <a:xfrm>
          <a:off x="1766187" y="1397956"/>
          <a:ext cx="2204986" cy="2204986"/>
        </a:xfrm>
        <a:prstGeom prst="ellipse">
          <a:avLst/>
        </a:prstGeom>
        <a:solidFill>
          <a:schemeClr val="accent3">
            <a:shade val="80000"/>
            <a:alpha val="50000"/>
            <a:hueOff val="72970"/>
            <a:satOff val="-477"/>
            <a:lumOff val="818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1348" tIns="26670" rIns="121348" bIns="26670" numCol="1" spcCol="1270" anchor="ctr" anchorCtr="0">
          <a:noAutofit/>
          <a:sp3d extrusionH="28000" prstMaterial="matte"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0070C0"/>
              </a:solidFill>
            </a:rPr>
            <a:t>Aircraft</a:t>
          </a:r>
          <a:endParaRPr lang="en-CA" sz="2100" kern="1200" dirty="0">
            <a:solidFill>
              <a:srgbClr val="0070C0"/>
            </a:solidFill>
          </a:endParaRPr>
        </a:p>
      </dsp:txBody>
      <dsp:txXfrm>
        <a:off x="1766187" y="1397956"/>
        <a:ext cx="2204986" cy="2204986"/>
      </dsp:txXfrm>
    </dsp:sp>
    <dsp:sp modelId="{CF98DA87-0B9C-4679-B135-6ABD682331D3}">
      <dsp:nvSpPr>
        <dsp:cNvPr id="0" name=""/>
        <dsp:cNvSpPr/>
      </dsp:nvSpPr>
      <dsp:spPr>
        <a:xfrm>
          <a:off x="3530176" y="1397956"/>
          <a:ext cx="2204986" cy="2204986"/>
        </a:xfrm>
        <a:prstGeom prst="ellipse">
          <a:avLst/>
        </a:prstGeom>
        <a:solidFill>
          <a:schemeClr val="accent3">
            <a:shade val="80000"/>
            <a:alpha val="50000"/>
            <a:hueOff val="145939"/>
            <a:satOff val="-954"/>
            <a:lumOff val="1636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1348" tIns="26670" rIns="121348" bIns="26670" numCol="1" spcCol="1270" anchor="ctr" anchorCtr="0">
          <a:noAutofit/>
          <a:sp3d extrusionH="28000" prstMaterial="matte"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0070C0"/>
              </a:solidFill>
            </a:rPr>
            <a:t>Electronic</a:t>
          </a:r>
          <a:endParaRPr lang="en-CA" sz="2100" kern="1200" dirty="0">
            <a:solidFill>
              <a:srgbClr val="0070C0"/>
            </a:solidFill>
          </a:endParaRPr>
        </a:p>
      </dsp:txBody>
      <dsp:txXfrm>
        <a:off x="3530176" y="1397956"/>
        <a:ext cx="2204986" cy="2204986"/>
      </dsp:txXfrm>
    </dsp:sp>
    <dsp:sp modelId="{3E368F80-17DB-49C8-8473-31B68CAED28A}">
      <dsp:nvSpPr>
        <dsp:cNvPr id="0" name=""/>
        <dsp:cNvSpPr/>
      </dsp:nvSpPr>
      <dsp:spPr>
        <a:xfrm>
          <a:off x="5294166" y="1397956"/>
          <a:ext cx="2204986" cy="2204986"/>
        </a:xfrm>
        <a:prstGeom prst="ellipse">
          <a:avLst/>
        </a:prstGeom>
        <a:solidFill>
          <a:schemeClr val="accent3">
            <a:shade val="80000"/>
            <a:alpha val="50000"/>
            <a:hueOff val="218909"/>
            <a:satOff val="-1431"/>
            <a:lumOff val="2455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1348" tIns="26670" rIns="121348" bIns="26670" numCol="1" spcCol="1270" anchor="ctr" anchorCtr="0">
          <a:noAutofit/>
          <a:sp3d extrusionH="28000" prstMaterial="matte"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rgbClr val="0070C0"/>
              </a:solidFill>
            </a:rPr>
            <a:t>Biomaterial</a:t>
          </a:r>
          <a:endParaRPr lang="en-CA" sz="2100" kern="1200" dirty="0">
            <a:solidFill>
              <a:srgbClr val="0070C0"/>
            </a:solidFill>
          </a:endParaRPr>
        </a:p>
      </dsp:txBody>
      <dsp:txXfrm>
        <a:off x="5294166" y="1397956"/>
        <a:ext cx="2204986" cy="2204986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4798E2-CD38-45CC-912A-C4F0A4CB0DF8}">
      <dsp:nvSpPr>
        <dsp:cNvPr id="0" name=""/>
        <dsp:cNvSpPr/>
      </dsp:nvSpPr>
      <dsp:spPr>
        <a:xfrm>
          <a:off x="0" y="0"/>
          <a:ext cx="1160000" cy="11600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73E5F7-0EB8-4754-A1E2-D231608197D4}">
      <dsp:nvSpPr>
        <dsp:cNvPr id="0" name=""/>
        <dsp:cNvSpPr/>
      </dsp:nvSpPr>
      <dsp:spPr>
        <a:xfrm>
          <a:off x="580000" y="0"/>
          <a:ext cx="6188751" cy="116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</a:t>
          </a:r>
          <a:r>
            <a:rPr lang="en-US" altLang="zh-CN" sz="2800" kern="1200" dirty="0" smtClean="0"/>
            <a:t>ome samples of the k</a:t>
          </a:r>
          <a:r>
            <a:rPr lang="en-US" sz="2800" kern="1200" dirty="0" smtClean="0"/>
            <a:t>ey alloys 1,2 and 3 did not reach equilibrium.</a:t>
          </a:r>
          <a:endParaRPr lang="en-CA" sz="2800" kern="1200" dirty="0"/>
        </a:p>
      </dsp:txBody>
      <dsp:txXfrm>
        <a:off x="580000" y="0"/>
        <a:ext cx="6188751" cy="116000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4798E2-CD38-45CC-912A-C4F0A4CB0DF8}">
      <dsp:nvSpPr>
        <dsp:cNvPr id="0" name=""/>
        <dsp:cNvSpPr/>
      </dsp:nvSpPr>
      <dsp:spPr>
        <a:xfrm>
          <a:off x="0" y="0"/>
          <a:ext cx="1160000" cy="11600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73E5F7-0EB8-4754-A1E2-D231608197D4}">
      <dsp:nvSpPr>
        <dsp:cNvPr id="0" name=""/>
        <dsp:cNvSpPr/>
      </dsp:nvSpPr>
      <dsp:spPr>
        <a:xfrm>
          <a:off x="580000" y="0"/>
          <a:ext cx="6188751" cy="116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</a:t>
          </a:r>
          <a:r>
            <a:rPr lang="en-US" altLang="zh-CN" sz="2800" kern="1200" dirty="0" smtClean="0"/>
            <a:t>ome samples of the k</a:t>
          </a:r>
          <a:r>
            <a:rPr lang="en-US" sz="2800" kern="1200" dirty="0" smtClean="0"/>
            <a:t>ey alloys 1,2 and 3 did not reach equilibrium.</a:t>
          </a:r>
          <a:endParaRPr lang="en-CA" sz="2800" kern="1200" dirty="0"/>
        </a:p>
      </dsp:txBody>
      <dsp:txXfrm>
        <a:off x="580000" y="0"/>
        <a:ext cx="6188751" cy="1160000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10679E-A302-450A-A613-2231365EF9D4}">
      <dsp:nvSpPr>
        <dsp:cNvPr id="0" name=""/>
        <dsp:cNvSpPr/>
      </dsp:nvSpPr>
      <dsp:spPr>
        <a:xfrm>
          <a:off x="776" y="228661"/>
          <a:ext cx="2923607" cy="116944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As cast key sample</a:t>
          </a:r>
          <a:endParaRPr lang="en-US" sz="2700" kern="1200" dirty="0"/>
        </a:p>
      </dsp:txBody>
      <dsp:txXfrm>
        <a:off x="776" y="228661"/>
        <a:ext cx="2923607" cy="1169443"/>
      </dsp:txXfrm>
    </dsp:sp>
    <dsp:sp modelId="{0ADE350D-40B8-4458-B0DD-B7BE92537BF1}">
      <dsp:nvSpPr>
        <dsp:cNvPr id="0" name=""/>
        <dsp:cNvSpPr/>
      </dsp:nvSpPr>
      <dsp:spPr>
        <a:xfrm>
          <a:off x="2544315" y="328064"/>
          <a:ext cx="4115140" cy="97063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ICP, SEM, XRD </a:t>
          </a:r>
          <a:endParaRPr lang="en-US" sz="4200" kern="1200" dirty="0"/>
        </a:p>
      </dsp:txBody>
      <dsp:txXfrm>
        <a:off x="2544315" y="328064"/>
        <a:ext cx="4115140" cy="970637"/>
      </dsp:txXfrm>
    </dsp:sp>
    <dsp:sp modelId="{89CD0D08-CD60-46BF-9F07-D8B54991BA87}">
      <dsp:nvSpPr>
        <dsp:cNvPr id="0" name=""/>
        <dsp:cNvSpPr/>
      </dsp:nvSpPr>
      <dsp:spPr>
        <a:xfrm>
          <a:off x="776" y="1561826"/>
          <a:ext cx="2923607" cy="116944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Annealed at 450</a:t>
          </a:r>
          <a:r>
            <a:rPr lang="en-US" sz="2700" kern="1200" baseline="30000" dirty="0" smtClean="0"/>
            <a:t>o</a:t>
          </a:r>
          <a:r>
            <a:rPr lang="en-US" sz="2700" kern="1200" dirty="0" smtClean="0"/>
            <a:t>C for 2 weeks</a:t>
          </a:r>
          <a:endParaRPr lang="en-US" sz="2700" kern="1200" dirty="0"/>
        </a:p>
      </dsp:txBody>
      <dsp:txXfrm>
        <a:off x="776" y="1561826"/>
        <a:ext cx="2923607" cy="1169443"/>
      </dsp:txXfrm>
    </dsp:sp>
    <dsp:sp modelId="{1A6E0673-351C-45D3-87FF-C0B6E1888EC5}">
      <dsp:nvSpPr>
        <dsp:cNvPr id="0" name=""/>
        <dsp:cNvSpPr/>
      </dsp:nvSpPr>
      <dsp:spPr>
        <a:xfrm>
          <a:off x="2544315" y="1661229"/>
          <a:ext cx="4075271" cy="97063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ICP, SEM, XRD </a:t>
          </a:r>
          <a:endParaRPr lang="en-US" sz="4200" kern="1200" dirty="0"/>
        </a:p>
      </dsp:txBody>
      <dsp:txXfrm>
        <a:off x="2544315" y="1661229"/>
        <a:ext cx="4075271" cy="970637"/>
      </dsp:txXfrm>
    </dsp:sp>
    <dsp:sp modelId="{571DBD74-A1D9-4E32-B0A5-4063C19F86B4}">
      <dsp:nvSpPr>
        <dsp:cNvPr id="0" name=""/>
        <dsp:cNvSpPr/>
      </dsp:nvSpPr>
      <dsp:spPr>
        <a:xfrm>
          <a:off x="776" y="2894991"/>
          <a:ext cx="2923607" cy="116944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Annealed at 450</a:t>
          </a:r>
          <a:r>
            <a:rPr lang="en-US" sz="2700" kern="1200" baseline="30000" dirty="0" smtClean="0"/>
            <a:t>o</a:t>
          </a:r>
          <a:r>
            <a:rPr lang="en-US" sz="2700" kern="1200" dirty="0" smtClean="0"/>
            <a:t>C for 2 more weeks</a:t>
          </a:r>
          <a:endParaRPr lang="en-US" sz="2700" kern="1200" dirty="0"/>
        </a:p>
      </dsp:txBody>
      <dsp:txXfrm>
        <a:off x="776" y="2894991"/>
        <a:ext cx="2923607" cy="1169443"/>
      </dsp:txXfrm>
    </dsp:sp>
    <dsp:sp modelId="{B9B5B218-63D3-47EF-92EF-B70AB7DBB0F5}">
      <dsp:nvSpPr>
        <dsp:cNvPr id="0" name=""/>
        <dsp:cNvSpPr/>
      </dsp:nvSpPr>
      <dsp:spPr>
        <a:xfrm>
          <a:off x="2544315" y="2994394"/>
          <a:ext cx="4042366" cy="97063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ICP, SEM, XRD </a:t>
          </a:r>
          <a:endParaRPr lang="en-US" sz="4200" kern="1200" dirty="0"/>
        </a:p>
      </dsp:txBody>
      <dsp:txXfrm>
        <a:off x="2544315" y="2994394"/>
        <a:ext cx="4042366" cy="97063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A8FE84-62F6-4FBE-BA48-2391F0594883}">
      <dsp:nvSpPr>
        <dsp:cNvPr id="0" name=""/>
        <dsp:cNvSpPr/>
      </dsp:nvSpPr>
      <dsp:spPr>
        <a:xfrm>
          <a:off x="2193726" y="3100"/>
          <a:ext cx="1708546" cy="8542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800" kern="1200" dirty="0" smtClean="0"/>
            <a:t>Zn</a:t>
          </a:r>
          <a:endParaRPr lang="en-CA" sz="4800" kern="1200" dirty="0"/>
        </a:p>
      </dsp:txBody>
      <dsp:txXfrm>
        <a:off x="2193726" y="3100"/>
        <a:ext cx="1708546" cy="854273"/>
      </dsp:txXfrm>
    </dsp:sp>
    <dsp:sp modelId="{23B54E03-A383-4B48-BF77-BCF9CA858F9F}">
      <dsp:nvSpPr>
        <dsp:cNvPr id="0" name=""/>
        <dsp:cNvSpPr/>
      </dsp:nvSpPr>
      <dsp:spPr>
        <a:xfrm>
          <a:off x="2364581" y="857374"/>
          <a:ext cx="170854" cy="640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705"/>
              </a:lnTo>
              <a:lnTo>
                <a:pt x="170854" y="64070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0CC2A7-1A7C-4C32-84DE-B3AA8BB09052}">
      <dsp:nvSpPr>
        <dsp:cNvPr id="0" name=""/>
        <dsp:cNvSpPr/>
      </dsp:nvSpPr>
      <dsp:spPr>
        <a:xfrm>
          <a:off x="2535435" y="1070942"/>
          <a:ext cx="1366837" cy="854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cast</a:t>
          </a:r>
          <a:r>
            <a:rPr lang="en-US" altLang="zh-CN" sz="2300" kern="1200" dirty="0" err="1" smtClean="0"/>
            <a:t>a</a:t>
          </a:r>
          <a:r>
            <a:rPr lang="en-US" sz="2300" kern="1200" dirty="0" err="1" smtClean="0"/>
            <a:t>bility</a:t>
          </a:r>
          <a:endParaRPr lang="en-CA" sz="2300" kern="1200" dirty="0"/>
        </a:p>
      </dsp:txBody>
      <dsp:txXfrm>
        <a:off x="2535435" y="1070942"/>
        <a:ext cx="1366837" cy="854273"/>
      </dsp:txXfrm>
    </dsp:sp>
    <dsp:sp modelId="{6AA25BAE-2EC1-4707-A32F-263D17F2FE93}">
      <dsp:nvSpPr>
        <dsp:cNvPr id="0" name=""/>
        <dsp:cNvSpPr/>
      </dsp:nvSpPr>
      <dsp:spPr>
        <a:xfrm>
          <a:off x="2364581" y="857374"/>
          <a:ext cx="170854" cy="1708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8546"/>
              </a:lnTo>
              <a:lnTo>
                <a:pt x="170854" y="170854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0DAD23-0CF1-4A4C-96A4-0B4E814F37F5}">
      <dsp:nvSpPr>
        <dsp:cNvPr id="0" name=""/>
        <dsp:cNvSpPr/>
      </dsp:nvSpPr>
      <dsp:spPr>
        <a:xfrm>
          <a:off x="2535435" y="2138784"/>
          <a:ext cx="1366837" cy="854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creep resistance </a:t>
          </a:r>
          <a:endParaRPr lang="en-CA" sz="2300" kern="1200" dirty="0"/>
        </a:p>
      </dsp:txBody>
      <dsp:txXfrm>
        <a:off x="2535435" y="2138784"/>
        <a:ext cx="1366837" cy="854273"/>
      </dsp:txXfrm>
    </dsp:sp>
    <dsp:sp modelId="{5D0054F4-E804-4E11-A69E-B61C3C38F333}">
      <dsp:nvSpPr>
        <dsp:cNvPr id="0" name=""/>
        <dsp:cNvSpPr/>
      </dsp:nvSpPr>
      <dsp:spPr>
        <a:xfrm>
          <a:off x="2364581" y="857374"/>
          <a:ext cx="170854" cy="27763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6388"/>
              </a:lnTo>
              <a:lnTo>
                <a:pt x="170854" y="277638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868F53-6453-454E-BB9C-C710F4969420}">
      <dsp:nvSpPr>
        <dsp:cNvPr id="0" name=""/>
        <dsp:cNvSpPr/>
      </dsp:nvSpPr>
      <dsp:spPr>
        <a:xfrm>
          <a:off x="2535435" y="3206625"/>
          <a:ext cx="1366837" cy="854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yield strength</a:t>
          </a:r>
          <a:endParaRPr lang="en-CA" sz="2300" kern="1200" dirty="0"/>
        </a:p>
      </dsp:txBody>
      <dsp:txXfrm>
        <a:off x="2535435" y="3206625"/>
        <a:ext cx="1366837" cy="85427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A8FE84-62F6-4FBE-BA48-2391F0594883}">
      <dsp:nvSpPr>
        <dsp:cNvPr id="0" name=""/>
        <dsp:cNvSpPr/>
      </dsp:nvSpPr>
      <dsp:spPr>
        <a:xfrm>
          <a:off x="2193726" y="3100"/>
          <a:ext cx="1708546" cy="8542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800" kern="1200" dirty="0" smtClean="0"/>
            <a:t>Zr</a:t>
          </a:r>
          <a:endParaRPr lang="en-CA" sz="4800" kern="1200" dirty="0"/>
        </a:p>
      </dsp:txBody>
      <dsp:txXfrm>
        <a:off x="2193726" y="3100"/>
        <a:ext cx="1708546" cy="854273"/>
      </dsp:txXfrm>
    </dsp:sp>
    <dsp:sp modelId="{23B54E03-A383-4B48-BF77-BCF9CA858F9F}">
      <dsp:nvSpPr>
        <dsp:cNvPr id="0" name=""/>
        <dsp:cNvSpPr/>
      </dsp:nvSpPr>
      <dsp:spPr>
        <a:xfrm>
          <a:off x="2364581" y="857374"/>
          <a:ext cx="170854" cy="640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705"/>
              </a:lnTo>
              <a:lnTo>
                <a:pt x="170854" y="64070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0CC2A7-1A7C-4C32-84DE-B3AA8BB09052}">
      <dsp:nvSpPr>
        <dsp:cNvPr id="0" name=""/>
        <dsp:cNvSpPr/>
      </dsp:nvSpPr>
      <dsp:spPr>
        <a:xfrm>
          <a:off x="2535435" y="1070942"/>
          <a:ext cx="1366837" cy="854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mechanical properties </a:t>
          </a:r>
          <a:endParaRPr lang="en-CA" sz="2100" kern="1200" dirty="0"/>
        </a:p>
      </dsp:txBody>
      <dsp:txXfrm>
        <a:off x="2535435" y="1070942"/>
        <a:ext cx="1366837" cy="854273"/>
      </dsp:txXfrm>
    </dsp:sp>
    <dsp:sp modelId="{6AA25BAE-2EC1-4707-A32F-263D17F2FE93}">
      <dsp:nvSpPr>
        <dsp:cNvPr id="0" name=""/>
        <dsp:cNvSpPr/>
      </dsp:nvSpPr>
      <dsp:spPr>
        <a:xfrm>
          <a:off x="2364581" y="857374"/>
          <a:ext cx="170854" cy="1708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8546"/>
              </a:lnTo>
              <a:lnTo>
                <a:pt x="170854" y="170854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0DAD23-0CF1-4A4C-96A4-0B4E814F37F5}">
      <dsp:nvSpPr>
        <dsp:cNvPr id="0" name=""/>
        <dsp:cNvSpPr/>
      </dsp:nvSpPr>
      <dsp:spPr>
        <a:xfrm>
          <a:off x="2535435" y="2138784"/>
          <a:ext cx="1366837" cy="854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kern="1200" dirty="0" smtClean="0"/>
            <a:t>corrosion resistance </a:t>
          </a:r>
          <a:endParaRPr lang="en-CA" sz="2100" kern="1200" dirty="0"/>
        </a:p>
      </dsp:txBody>
      <dsp:txXfrm>
        <a:off x="2535435" y="2138784"/>
        <a:ext cx="1366837" cy="854273"/>
      </dsp:txXfrm>
    </dsp:sp>
    <dsp:sp modelId="{5D0054F4-E804-4E11-A69E-B61C3C38F333}">
      <dsp:nvSpPr>
        <dsp:cNvPr id="0" name=""/>
        <dsp:cNvSpPr/>
      </dsp:nvSpPr>
      <dsp:spPr>
        <a:xfrm>
          <a:off x="2364581" y="857374"/>
          <a:ext cx="170854" cy="27763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6388"/>
              </a:lnTo>
              <a:lnTo>
                <a:pt x="170854" y="277638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868F53-6453-454E-BB9C-C710F4969420}">
      <dsp:nvSpPr>
        <dsp:cNvPr id="0" name=""/>
        <dsp:cNvSpPr/>
      </dsp:nvSpPr>
      <dsp:spPr>
        <a:xfrm>
          <a:off x="2535435" y="3206625"/>
          <a:ext cx="1366837" cy="8542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ductility</a:t>
          </a:r>
          <a:endParaRPr lang="en-CA" sz="2100" kern="1200" dirty="0"/>
        </a:p>
      </dsp:txBody>
      <dsp:txXfrm>
        <a:off x="2535435" y="3206625"/>
        <a:ext cx="1366837" cy="85427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F3271CB-A0F8-4257-AF65-BDCFACE44D4E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34E4E-4184-4262-A334-7D87E50CFD4C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85C05-321A-4C8C-8BF3-25E065305FC1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700" kern="1200" dirty="0" smtClean="0"/>
            <a:t>Mg-Zn-Zr</a:t>
          </a:r>
          <a:endParaRPr lang="en-CA" sz="2700" kern="1200" dirty="0"/>
        </a:p>
      </dsp:txBody>
      <dsp:txXfrm>
        <a:off x="1524000" y="3276600"/>
        <a:ext cx="3048000" cy="762000"/>
      </dsp:txXfrm>
    </dsp:sp>
    <dsp:sp modelId="{B290C038-1CC4-4952-9060-AD9FC8E27F3B}">
      <dsp:nvSpPr>
        <dsp:cNvPr id="0" name=""/>
        <dsp:cNvSpPr/>
      </dsp:nvSpPr>
      <dsp:spPr>
        <a:xfrm>
          <a:off x="2595880" y="1390904"/>
          <a:ext cx="1143000" cy="1143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100" kern="1200" dirty="0" smtClean="0"/>
            <a:t>Zr</a:t>
          </a:r>
          <a:endParaRPr lang="en-CA" sz="4100" kern="1200" dirty="0"/>
        </a:p>
      </dsp:txBody>
      <dsp:txXfrm>
        <a:off x="2595880" y="1390904"/>
        <a:ext cx="1143000" cy="1143000"/>
      </dsp:txXfrm>
    </dsp:sp>
    <dsp:sp modelId="{B81AF088-828B-40F2-BD38-D095CD0DED9F}">
      <dsp:nvSpPr>
        <dsp:cNvPr id="0" name=""/>
        <dsp:cNvSpPr/>
      </dsp:nvSpPr>
      <dsp:spPr>
        <a:xfrm>
          <a:off x="1778000" y="533399"/>
          <a:ext cx="1143000" cy="1143000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100" kern="1200" dirty="0" smtClean="0"/>
            <a:t>Zn</a:t>
          </a:r>
          <a:endParaRPr lang="en-CA" sz="4100" kern="1200" dirty="0"/>
        </a:p>
      </dsp:txBody>
      <dsp:txXfrm>
        <a:off x="1778000" y="533399"/>
        <a:ext cx="1143000" cy="1143000"/>
      </dsp:txXfrm>
    </dsp:sp>
    <dsp:sp modelId="{E797CFFD-6993-470A-AD99-9B19F1BFB23A}">
      <dsp:nvSpPr>
        <dsp:cNvPr id="0" name=""/>
        <dsp:cNvSpPr/>
      </dsp:nvSpPr>
      <dsp:spPr>
        <a:xfrm>
          <a:off x="2946400" y="257047"/>
          <a:ext cx="1143000" cy="1143000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100" kern="1200" dirty="0" smtClean="0"/>
            <a:t>Mg</a:t>
          </a:r>
          <a:endParaRPr lang="en-CA" sz="4100" kern="1200" dirty="0"/>
        </a:p>
      </dsp:txBody>
      <dsp:txXfrm>
        <a:off x="2946400" y="257047"/>
        <a:ext cx="1143000" cy="1143000"/>
      </dsp:txXfrm>
    </dsp:sp>
    <dsp:sp modelId="{63DD6D41-BEC9-4D78-B4FB-C49F1CB0FCC8}">
      <dsp:nvSpPr>
        <dsp:cNvPr id="0" name=""/>
        <dsp:cNvSpPr/>
      </dsp:nvSpPr>
      <dsp:spPr>
        <a:xfrm>
          <a:off x="1270000" y="25399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F3271CB-A0F8-4257-AF65-BDCFACE44D4E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34E4E-4184-4262-A334-7D87E50CFD4C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85C05-321A-4C8C-8BF3-25E065305FC1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700" kern="1200" dirty="0" smtClean="0"/>
            <a:t>Mg-Zn-Zr</a:t>
          </a:r>
          <a:endParaRPr lang="en-CA" sz="2700" kern="1200" dirty="0"/>
        </a:p>
      </dsp:txBody>
      <dsp:txXfrm>
        <a:off x="1524000" y="3276600"/>
        <a:ext cx="3048000" cy="762000"/>
      </dsp:txXfrm>
    </dsp:sp>
    <dsp:sp modelId="{B290C038-1CC4-4952-9060-AD9FC8E27F3B}">
      <dsp:nvSpPr>
        <dsp:cNvPr id="0" name=""/>
        <dsp:cNvSpPr/>
      </dsp:nvSpPr>
      <dsp:spPr>
        <a:xfrm>
          <a:off x="2595880" y="1390904"/>
          <a:ext cx="1143000" cy="1143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100" kern="1200" dirty="0" smtClean="0"/>
            <a:t>Zr</a:t>
          </a:r>
          <a:endParaRPr lang="en-CA" sz="4100" kern="1200" dirty="0"/>
        </a:p>
      </dsp:txBody>
      <dsp:txXfrm>
        <a:off x="2595880" y="1390904"/>
        <a:ext cx="1143000" cy="1143000"/>
      </dsp:txXfrm>
    </dsp:sp>
    <dsp:sp modelId="{B81AF088-828B-40F2-BD38-D095CD0DED9F}">
      <dsp:nvSpPr>
        <dsp:cNvPr id="0" name=""/>
        <dsp:cNvSpPr/>
      </dsp:nvSpPr>
      <dsp:spPr>
        <a:xfrm>
          <a:off x="1778000" y="533399"/>
          <a:ext cx="1143000" cy="1143000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100" kern="1200" dirty="0" smtClean="0"/>
            <a:t>Zn</a:t>
          </a:r>
          <a:endParaRPr lang="en-CA" sz="4100" kern="1200" dirty="0"/>
        </a:p>
      </dsp:txBody>
      <dsp:txXfrm>
        <a:off x="1778000" y="533399"/>
        <a:ext cx="1143000" cy="1143000"/>
      </dsp:txXfrm>
    </dsp:sp>
    <dsp:sp modelId="{E797CFFD-6993-470A-AD99-9B19F1BFB23A}">
      <dsp:nvSpPr>
        <dsp:cNvPr id="0" name=""/>
        <dsp:cNvSpPr/>
      </dsp:nvSpPr>
      <dsp:spPr>
        <a:xfrm>
          <a:off x="2946400" y="257047"/>
          <a:ext cx="1143000" cy="1143000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4100" kern="1200" dirty="0" smtClean="0"/>
            <a:t>Mg</a:t>
          </a:r>
          <a:endParaRPr lang="en-CA" sz="4100" kern="1200" dirty="0"/>
        </a:p>
      </dsp:txBody>
      <dsp:txXfrm>
        <a:off x="2946400" y="257047"/>
        <a:ext cx="1143000" cy="1143000"/>
      </dsp:txXfrm>
    </dsp:sp>
    <dsp:sp modelId="{63DD6D41-BEC9-4D78-B4FB-C49F1CB0FCC8}">
      <dsp:nvSpPr>
        <dsp:cNvPr id="0" name=""/>
        <dsp:cNvSpPr/>
      </dsp:nvSpPr>
      <dsp:spPr>
        <a:xfrm>
          <a:off x="1270000" y="25399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5FA012-AB0D-4832-990F-7ED455206E11}">
      <dsp:nvSpPr>
        <dsp:cNvPr id="0" name=""/>
        <dsp:cNvSpPr/>
      </dsp:nvSpPr>
      <dsp:spPr>
        <a:xfrm>
          <a:off x="1879203" y="1008416"/>
          <a:ext cx="2337593" cy="233759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Mg-Zn-</a:t>
          </a:r>
          <a:r>
            <a:rPr lang="en-US" sz="2800" kern="1200" dirty="0" err="1" smtClean="0"/>
            <a:t>Zr</a:t>
          </a:r>
          <a:endParaRPr lang="en-US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(ZK Series)</a:t>
          </a:r>
          <a:endParaRPr lang="en-US" sz="2800" kern="1200" dirty="0"/>
        </a:p>
      </dsp:txBody>
      <dsp:txXfrm>
        <a:off x="1879203" y="1008416"/>
        <a:ext cx="2337593" cy="2337593"/>
      </dsp:txXfrm>
    </dsp:sp>
    <dsp:sp modelId="{14C4E821-8E26-4EE6-B3F4-9270B55A2C00}">
      <dsp:nvSpPr>
        <dsp:cNvPr id="0" name=""/>
        <dsp:cNvSpPr/>
      </dsp:nvSpPr>
      <dsp:spPr>
        <a:xfrm>
          <a:off x="2463601" y="72120"/>
          <a:ext cx="1168796" cy="1168796"/>
        </a:xfrm>
        <a:prstGeom prst="ellipse">
          <a:avLst/>
        </a:prstGeom>
        <a:solidFill>
          <a:schemeClr val="accent3">
            <a:alpha val="50000"/>
            <a:hueOff val="2250053"/>
            <a:satOff val="-3376"/>
            <a:lumOff val="-54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ZK60</a:t>
          </a:r>
          <a:endParaRPr lang="en-US" sz="2900" kern="1200" dirty="0"/>
        </a:p>
      </dsp:txBody>
      <dsp:txXfrm>
        <a:off x="2463601" y="72120"/>
        <a:ext cx="1168796" cy="1168796"/>
      </dsp:txXfrm>
    </dsp:sp>
    <dsp:sp modelId="{05CEB1DD-7A11-4373-8328-0680635B26DD}">
      <dsp:nvSpPr>
        <dsp:cNvPr id="0" name=""/>
        <dsp:cNvSpPr/>
      </dsp:nvSpPr>
      <dsp:spPr>
        <a:xfrm>
          <a:off x="3909868" y="1122894"/>
          <a:ext cx="1168796" cy="1168796"/>
        </a:xfrm>
        <a:prstGeom prst="ellipse">
          <a:avLst/>
        </a:prstGeom>
        <a:solidFill>
          <a:schemeClr val="accent3">
            <a:alpha val="50000"/>
            <a:hueOff val="4500106"/>
            <a:satOff val="-6752"/>
            <a:lumOff val="-109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ZK51</a:t>
          </a:r>
          <a:endParaRPr lang="en-US" sz="2900" kern="1200" dirty="0"/>
        </a:p>
      </dsp:txBody>
      <dsp:txXfrm>
        <a:off x="3909868" y="1122894"/>
        <a:ext cx="1168796" cy="1168796"/>
      </dsp:txXfrm>
    </dsp:sp>
    <dsp:sp modelId="{AF2E6508-08AF-41C1-BB2B-4D17BE6F51BD}">
      <dsp:nvSpPr>
        <dsp:cNvPr id="0" name=""/>
        <dsp:cNvSpPr/>
      </dsp:nvSpPr>
      <dsp:spPr>
        <a:xfrm>
          <a:off x="3357443" y="2823082"/>
          <a:ext cx="1168796" cy="1168796"/>
        </a:xfrm>
        <a:prstGeom prst="ellipse">
          <a:avLst/>
        </a:prstGeom>
        <a:solidFill>
          <a:schemeClr val="accent3">
            <a:alpha val="50000"/>
            <a:hueOff val="6750158"/>
            <a:satOff val="-10128"/>
            <a:lumOff val="-164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ZK40</a:t>
          </a:r>
          <a:endParaRPr lang="en-US" sz="2900" kern="1200" dirty="0"/>
        </a:p>
      </dsp:txBody>
      <dsp:txXfrm>
        <a:off x="3357443" y="2823082"/>
        <a:ext cx="1168796" cy="1168796"/>
      </dsp:txXfrm>
    </dsp:sp>
    <dsp:sp modelId="{58315C19-0697-4B50-AF0B-9BC4E66C4E59}">
      <dsp:nvSpPr>
        <dsp:cNvPr id="0" name=""/>
        <dsp:cNvSpPr/>
      </dsp:nvSpPr>
      <dsp:spPr>
        <a:xfrm>
          <a:off x="1569759" y="2823082"/>
          <a:ext cx="1168796" cy="1168796"/>
        </a:xfrm>
        <a:prstGeom prst="ellipse">
          <a:avLst/>
        </a:prstGeom>
        <a:solidFill>
          <a:schemeClr val="accent3">
            <a:alpha val="50000"/>
            <a:hueOff val="9000211"/>
            <a:satOff val="-13504"/>
            <a:lumOff val="-219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ZK61</a:t>
          </a:r>
          <a:endParaRPr lang="en-US" sz="2900" kern="1200" dirty="0"/>
        </a:p>
      </dsp:txBody>
      <dsp:txXfrm>
        <a:off x="1569759" y="2823082"/>
        <a:ext cx="1168796" cy="1168796"/>
      </dsp:txXfrm>
    </dsp:sp>
    <dsp:sp modelId="{1A030112-8546-49CD-8AC1-21B4638C25EC}">
      <dsp:nvSpPr>
        <dsp:cNvPr id="0" name=""/>
        <dsp:cNvSpPr/>
      </dsp:nvSpPr>
      <dsp:spPr>
        <a:xfrm>
          <a:off x="1017334" y="1122894"/>
          <a:ext cx="1168796" cy="1168796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ZK30</a:t>
          </a:r>
          <a:endParaRPr lang="en-US" sz="2900" kern="1200" dirty="0"/>
        </a:p>
      </dsp:txBody>
      <dsp:txXfrm>
        <a:off x="1017334" y="1122894"/>
        <a:ext cx="1168796" cy="1168796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46EAA8-3B54-40C9-8F56-F957455A24B8}">
      <dsp:nvSpPr>
        <dsp:cNvPr id="0" name=""/>
        <dsp:cNvSpPr/>
      </dsp:nvSpPr>
      <dsp:spPr>
        <a:xfrm>
          <a:off x="1666636" y="1871"/>
          <a:ext cx="1874966" cy="12349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</a:t>
          </a:r>
          <a:r>
            <a:rPr lang="en-US" altLang="zh-CN" sz="2400" kern="1200" dirty="0" smtClean="0"/>
            <a:t>ample Preparation</a:t>
          </a:r>
          <a:endParaRPr lang="en-CA" sz="2400" kern="1200" dirty="0"/>
        </a:p>
      </dsp:txBody>
      <dsp:txXfrm>
        <a:off x="1666636" y="1871"/>
        <a:ext cx="1874966" cy="1234986"/>
      </dsp:txXfrm>
    </dsp:sp>
    <dsp:sp modelId="{0CBE3D73-E8A6-4881-AB91-89EDF5DB018B}">
      <dsp:nvSpPr>
        <dsp:cNvPr id="0" name=""/>
        <dsp:cNvSpPr/>
      </dsp:nvSpPr>
      <dsp:spPr>
        <a:xfrm>
          <a:off x="1666636" y="1298606"/>
          <a:ext cx="1874966" cy="12349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Heat Treatment</a:t>
          </a:r>
          <a:endParaRPr lang="en-CA" sz="2400" kern="1200" dirty="0"/>
        </a:p>
      </dsp:txBody>
      <dsp:txXfrm>
        <a:off x="1666636" y="1298606"/>
        <a:ext cx="1874966" cy="1234986"/>
      </dsp:txXfrm>
    </dsp:sp>
    <dsp:sp modelId="{D7E1F20F-D77C-4009-BEAA-20CF14B85DBC}">
      <dsp:nvSpPr>
        <dsp:cNvPr id="0" name=""/>
        <dsp:cNvSpPr/>
      </dsp:nvSpPr>
      <dsp:spPr>
        <a:xfrm>
          <a:off x="1666636" y="2595342"/>
          <a:ext cx="1874966" cy="12349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Sample Analysis</a:t>
          </a:r>
          <a:endParaRPr lang="en-CA" sz="2400" kern="1200" dirty="0"/>
        </a:p>
      </dsp:txBody>
      <dsp:txXfrm>
        <a:off x="1666636" y="2595342"/>
        <a:ext cx="1874966" cy="123498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46EAA8-3B54-40C9-8F56-F957455A24B8}">
      <dsp:nvSpPr>
        <dsp:cNvPr id="0" name=""/>
        <dsp:cNvSpPr/>
      </dsp:nvSpPr>
      <dsp:spPr>
        <a:xfrm>
          <a:off x="1666636" y="0"/>
          <a:ext cx="1874966" cy="1224136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</a:t>
          </a:r>
          <a:r>
            <a:rPr lang="en-US" altLang="zh-CN" sz="2500" kern="1200" dirty="0" smtClean="0"/>
            <a:t>ample Preparation</a:t>
          </a:r>
          <a:endParaRPr lang="en-CA" sz="2500" kern="1200" dirty="0"/>
        </a:p>
      </dsp:txBody>
      <dsp:txXfrm>
        <a:off x="1666636" y="0"/>
        <a:ext cx="1874966" cy="1224136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46EAA8-3B54-40C9-8F56-F957455A24B8}">
      <dsp:nvSpPr>
        <dsp:cNvPr id="0" name=""/>
        <dsp:cNvSpPr/>
      </dsp:nvSpPr>
      <dsp:spPr>
        <a:xfrm>
          <a:off x="1666636" y="0"/>
          <a:ext cx="1874966" cy="1224136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Heat treatment</a:t>
          </a:r>
          <a:endParaRPr lang="en-CA" sz="2900" kern="1200" dirty="0"/>
        </a:p>
      </dsp:txBody>
      <dsp:txXfrm>
        <a:off x="1666636" y="0"/>
        <a:ext cx="1874966" cy="1224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FA5B1-1FF2-4CA3-8F7B-1DFA6DECE201}" type="datetimeFigureOut">
              <a:rPr lang="en-CA" smtClean="0"/>
              <a:pPr/>
              <a:t>03/06/2015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B5635-0F61-4A79-A604-6C56F62929F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097524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D3A55F-10CC-4136-BAC2-3F9AAAA12AFC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8443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B5635-0F61-4A79-A604-6C56F62929F1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614965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B5635-0F61-4A79-A604-6C56F62929F1}" type="slidenum">
              <a:rPr lang="en-CA" smtClean="0"/>
              <a:pPr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51542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26C83-8C4F-49C7-BBE6-5FA47BA45C6A}" type="datetime1">
              <a:rPr lang="en-CA" smtClean="0"/>
              <a:pPr/>
              <a:t>03/06/2015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ECAE-C485-4AF1-A42B-71B891391C71}" type="datetime1">
              <a:rPr lang="en-CA" smtClean="0"/>
              <a:pPr/>
              <a:t>03/06/2015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F7CA-7DCA-4088-8DFD-7B1101ECDB8D}" type="datetime1">
              <a:rPr lang="en-CA" smtClean="0"/>
              <a:pPr/>
              <a:t>03/06/2015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BE7D-BE02-4262-B721-039AF9B4F75E}" type="datetime1">
              <a:rPr lang="en-CA" smtClean="0"/>
              <a:pPr/>
              <a:t>03/06/2015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3C0AE-2F17-47A6-92FD-87EC27B2F87D}" type="datetime1">
              <a:rPr lang="en-CA" smtClean="0"/>
              <a:pPr/>
              <a:t>03/06/2015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6DED8-9F33-4B0A-AA98-07C29DF9111D}" type="datetime1">
              <a:rPr lang="en-CA" smtClean="0"/>
              <a:pPr/>
              <a:t>03/06/2015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94A44-2F24-48F4-9251-D9364A1B7D23}" type="datetime1">
              <a:rPr lang="en-CA" smtClean="0"/>
              <a:pPr/>
              <a:t>03/06/2015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E9CB-1B1A-4D00-85D9-C10FC746BC70}" type="datetime1">
              <a:rPr lang="en-CA" smtClean="0"/>
              <a:pPr/>
              <a:t>03/06/2015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C995-D3A2-4700-BF0D-9835A399F0D2}" type="datetime1">
              <a:rPr lang="en-CA" smtClean="0"/>
              <a:pPr/>
              <a:t>03/06/2015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3FA8-A9F3-48FF-9B69-5DA1E1FBB158}" type="datetime1">
              <a:rPr lang="en-CA" smtClean="0"/>
              <a:pPr/>
              <a:t>03/06/2015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C589-7678-4A78-A88C-6C60B9471DC7}" type="datetime1">
              <a:rPr lang="en-CA" smtClean="0"/>
              <a:pPr/>
              <a:t>03/06/2015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3A91A-4FF9-4DBB-BDF8-67D5D18E32B4}" type="datetime1">
              <a:rPr lang="en-CA" smtClean="0"/>
              <a:pPr/>
              <a:t>03/06/2015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ACE4F-5460-446C-94C1-EE29B2EAE695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diagramColors" Target="../diagrams/colors8.xml"/><Relationship Id="rId18" Type="http://schemas.openxmlformats.org/officeDocument/2006/relationships/diagramQuickStyle" Target="../diagrams/quickStyle9.xml"/><Relationship Id="rId3" Type="http://schemas.openxmlformats.org/officeDocument/2006/relationships/diagramLayout" Target="../diagrams/layout7.xml"/><Relationship Id="rId21" Type="http://schemas.openxmlformats.org/officeDocument/2006/relationships/image" Target="../media/image18.png"/><Relationship Id="rId7" Type="http://schemas.openxmlformats.org/officeDocument/2006/relationships/image" Target="../media/image14.jpeg"/><Relationship Id="rId12" Type="http://schemas.openxmlformats.org/officeDocument/2006/relationships/diagramQuickStyle" Target="../diagrams/quickStyle8.xml"/><Relationship Id="rId17" Type="http://schemas.openxmlformats.org/officeDocument/2006/relationships/diagramLayout" Target="../diagrams/layout9.xml"/><Relationship Id="rId2" Type="http://schemas.openxmlformats.org/officeDocument/2006/relationships/diagramData" Target="../diagrams/data7.xml"/><Relationship Id="rId16" Type="http://schemas.openxmlformats.org/officeDocument/2006/relationships/diagramData" Target="../diagrams/data9.xml"/><Relationship Id="rId20" Type="http://schemas.microsoft.com/office/2007/relationships/diagramDrawing" Target="../diagrams/drawing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diagramLayout" Target="../diagrams/layout8.xml"/><Relationship Id="rId5" Type="http://schemas.openxmlformats.org/officeDocument/2006/relationships/diagramColors" Target="../diagrams/colors7.xml"/><Relationship Id="rId15" Type="http://schemas.openxmlformats.org/officeDocument/2006/relationships/image" Target="../media/image17.png"/><Relationship Id="rId10" Type="http://schemas.openxmlformats.org/officeDocument/2006/relationships/diagramData" Target="../diagrams/data8.xml"/><Relationship Id="rId19" Type="http://schemas.openxmlformats.org/officeDocument/2006/relationships/diagramColors" Target="../diagrams/colors9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6.jpeg"/><Relationship Id="rId14" Type="http://schemas.microsoft.com/office/2007/relationships/diagramDrawing" Target="../diagrams/drawing8.xml"/><Relationship Id="rId2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3.emf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image" Target="../media/image49.png"/><Relationship Id="rId7" Type="http://schemas.openxmlformats.org/officeDocument/2006/relationships/diagramData" Target="../diagrams/data10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11" Type="http://schemas.microsoft.com/office/2007/relationships/diagramDrawing" Target="../diagrams/drawing10.xml"/><Relationship Id="rId5" Type="http://schemas.openxmlformats.org/officeDocument/2006/relationships/image" Target="../media/image51.jpeg"/><Relationship Id="rId10" Type="http://schemas.openxmlformats.org/officeDocument/2006/relationships/diagramColors" Target="../diagrams/colors10.xml"/><Relationship Id="rId4" Type="http://schemas.openxmlformats.org/officeDocument/2006/relationships/image" Target="../media/image50.png"/><Relationship Id="rId9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0"/>
            <a:ext cx="3096344" cy="1020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489755" cy="83671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070992"/>
            <a:ext cx="8001000" cy="2430016"/>
          </a:xfrm>
          <a:prstGeom prst="rect">
            <a:avLst/>
          </a:prstGeom>
          <a:solidFill>
            <a:schemeClr val="accent2">
              <a:lumMod val="75000"/>
              <a:alpha val="84000"/>
            </a:schemeClr>
          </a:solidFill>
          <a:ln w="38100" cap="flat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 smtClean="0">
                <a:latin typeface="Arial" pitchFamily="34" charset="0"/>
                <a:cs typeface="Arial" pitchFamily="34" charset="0"/>
              </a:rPr>
              <a:t>Experimental Investigation of the Ternary Mg-Zn-Zr System 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933056"/>
            <a:ext cx="91440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  <a:tabLst>
                <a:tab pos="177800" algn="l"/>
                <a:tab pos="1828800" algn="l"/>
              </a:tabLst>
            </a:pPr>
            <a:r>
              <a:rPr lang="en-US" sz="2800" dirty="0" smtClean="0">
                <a:latin typeface="Adobe Garamond Pro Bold" pitchFamily="18" charset="0"/>
              </a:rPr>
              <a:t>Xin Zhang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tabLst>
                <a:tab pos="177800" algn="l"/>
                <a:tab pos="1828800" algn="l"/>
              </a:tabLst>
            </a:pPr>
            <a:endParaRPr lang="en-US" sz="2800" dirty="0" smtClean="0">
              <a:latin typeface="Adobe Garamond Pro Bold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tabLst>
                <a:tab pos="177800" algn="l"/>
                <a:tab pos="1828800" algn="l"/>
              </a:tabLst>
            </a:pPr>
            <a:r>
              <a:rPr lang="en-US" sz="2400" dirty="0" smtClean="0">
                <a:latin typeface="Adobe Garamond Pro Bold" pitchFamily="18" charset="0"/>
              </a:rPr>
              <a:t>Supervisor:</a:t>
            </a:r>
            <a:r>
              <a:rPr lang="en-US" sz="2400" i="1" dirty="0" smtClean="0">
                <a:latin typeface="Adobe Garamond Pro Bold" pitchFamily="18" charset="0"/>
              </a:rPr>
              <a:t> </a:t>
            </a:r>
            <a:r>
              <a:rPr lang="en-US" sz="2400" dirty="0" smtClean="0">
                <a:latin typeface="Adobe Garamond Pro Bold" pitchFamily="18" charset="0"/>
              </a:rPr>
              <a:t>Dr. </a:t>
            </a:r>
            <a:r>
              <a:rPr lang="en-US" sz="2400" dirty="0" err="1" smtClean="0">
                <a:latin typeface="Adobe Garamond Pro Bold" pitchFamily="18" charset="0"/>
              </a:rPr>
              <a:t>Mamoun</a:t>
            </a:r>
            <a:r>
              <a:rPr lang="en-US" sz="2400" dirty="0" smtClean="0">
                <a:latin typeface="Adobe Garamond Pro Bold" pitchFamily="18" charset="0"/>
              </a:rPr>
              <a:t> Medraj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tabLst>
                <a:tab pos="177800" algn="l"/>
                <a:tab pos="1828800" algn="l"/>
              </a:tabLst>
            </a:pPr>
            <a:endParaRPr lang="en-US" sz="1200" dirty="0" smtClean="0">
              <a:latin typeface="Garamond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tabLst>
                <a:tab pos="177800" algn="l"/>
                <a:tab pos="1828800" algn="l"/>
              </a:tabLst>
            </a:pPr>
            <a:r>
              <a:rPr lang="en-US" dirty="0" smtClean="0">
                <a:latin typeface="Adobe Garamond Pro Bold" pitchFamily="18" charset="0"/>
              </a:rPr>
              <a:t>Department of Mechanical and Industrial Engineering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tabLst>
                <a:tab pos="177800" algn="l"/>
                <a:tab pos="1828800" algn="l"/>
              </a:tabLst>
            </a:pPr>
            <a:r>
              <a:rPr lang="en-US" dirty="0" smtClean="0">
                <a:latin typeface="Adobe Garamond Pro Bold" pitchFamily="18" charset="0"/>
              </a:rPr>
              <a:t>Concordia University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tabLst>
                <a:tab pos="177800" algn="l"/>
                <a:tab pos="1828800" algn="l"/>
              </a:tabLst>
            </a:pPr>
            <a:r>
              <a:rPr lang="en-US" dirty="0" smtClean="0">
                <a:latin typeface="Adobe Garamond Pro Bold" pitchFamily="18" charset="0"/>
              </a:rPr>
              <a:t>Montreal, Quebec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tabLst>
                <a:tab pos="177800" algn="l"/>
                <a:tab pos="1828800" algn="l"/>
              </a:tabLst>
            </a:pPr>
            <a:r>
              <a:rPr lang="en-US" dirty="0" smtClean="0">
                <a:latin typeface="Adobe Garamond Pro Bold" pitchFamily="18" charset="0"/>
              </a:rPr>
              <a:t>June 4</a:t>
            </a:r>
            <a:r>
              <a:rPr lang="en-US" altLang="zh-CN" dirty="0" smtClean="0">
                <a:latin typeface="Adobe Garamond Pro Bold" pitchFamily="18" charset="0"/>
              </a:rPr>
              <a:t>th</a:t>
            </a:r>
            <a:r>
              <a:rPr lang="en-US" dirty="0" smtClean="0">
                <a:latin typeface="Adobe Garamond Pro Bold" pitchFamily="18" charset="0"/>
              </a:rPr>
              <a:t>, 2015</a:t>
            </a:r>
            <a:endParaRPr lang="en-US" dirty="0">
              <a:latin typeface="Adobe Garamond Pro Bold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1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Literature review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10</a:t>
            </a:fld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7020272" y="306896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450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17" name="图片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6696744" cy="511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Connector 19"/>
          <p:cNvCxnSpPr/>
          <p:nvPr/>
        </p:nvCxnSpPr>
        <p:spPr>
          <a:xfrm>
            <a:off x="2699792" y="4365104"/>
            <a:ext cx="4176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04248" y="414908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450</a:t>
            </a:r>
            <a:r>
              <a:rPr lang="en-US" altLang="zh-CN" baseline="30000" dirty="0" smtClean="0"/>
              <a:t>o</a:t>
            </a:r>
            <a:r>
              <a:rPr lang="en-US" altLang="zh-CN" dirty="0" smtClean="0"/>
              <a:t>C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1520" y="5385990"/>
            <a:ext cx="3351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dirty="0" smtClean="0"/>
          </a:p>
          <a:p>
            <a:endParaRPr lang="en-US" dirty="0" smtClean="0"/>
          </a:p>
          <a:p>
            <a:r>
              <a:rPr lang="en-US" altLang="zh-CN" dirty="0" smtClean="0"/>
              <a:t> Zn-</a:t>
            </a:r>
            <a:r>
              <a:rPr lang="en-US" altLang="zh-CN" dirty="0" err="1" smtClean="0"/>
              <a:t>Zr</a:t>
            </a:r>
            <a:r>
              <a:rPr lang="en-US" altLang="zh-CN" dirty="0" smtClean="0"/>
              <a:t>,  </a:t>
            </a:r>
            <a:r>
              <a:rPr lang="es-CO" dirty="0" smtClean="0"/>
              <a:t>R. </a:t>
            </a:r>
            <a:r>
              <a:rPr lang="es-CO" dirty="0" err="1" smtClean="0"/>
              <a:t>Arroyave</a:t>
            </a:r>
            <a:r>
              <a:rPr lang="es-CO" dirty="0" smtClean="0"/>
              <a:t>, Z. K. </a:t>
            </a:r>
            <a:r>
              <a:rPr lang="es-CO" dirty="0" err="1" smtClean="0"/>
              <a:t>Liu</a:t>
            </a:r>
            <a:r>
              <a:rPr lang="es-CO" dirty="0" smtClean="0"/>
              <a:t>, </a:t>
            </a:r>
            <a:r>
              <a:rPr lang="en-US" altLang="zh-CN" dirty="0" smtClean="0"/>
              <a:t>2006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99792" y="76470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altLang="zh-CN" dirty="0" smtClean="0"/>
              <a:t>n-Zr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30357034"/>
              </p:ext>
            </p:extLst>
          </p:nvPr>
        </p:nvGraphicFramePr>
        <p:xfrm>
          <a:off x="2051720" y="548680"/>
          <a:ext cx="7711820" cy="5904656"/>
        </p:xfrm>
        <a:graphic>
          <a:graphicData uri="http://schemas.openxmlformats.org/presentationml/2006/ole">
            <p:oleObj spid="_x0000_s9222" r:id="rId3" imgW="3901440" imgH="2987040" progId="Origin50.Graph">
              <p:embed/>
            </p:oleObj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11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Literature review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4" y="683985"/>
            <a:ext cx="722871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Prediction of the phase </a:t>
            </a:r>
            <a:r>
              <a:rPr lang="en-US" altLang="zh-CN" sz="3200" dirty="0" err="1" smtClean="0"/>
              <a:t>equilibria</a:t>
            </a:r>
            <a:r>
              <a:rPr lang="en-US" sz="3200" dirty="0" smtClean="0"/>
              <a:t> at 450</a:t>
            </a:r>
            <a:r>
              <a:rPr lang="en-US" altLang="zh-CN" sz="3200" baseline="30000" dirty="0" smtClean="0"/>
              <a:t>o</a:t>
            </a:r>
            <a:r>
              <a:rPr lang="en-US" altLang="zh-CN" sz="3200" dirty="0" smtClean="0"/>
              <a:t>C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6165304"/>
            <a:ext cx="35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Mg-Zn-Zr 3</a:t>
            </a:r>
            <a:r>
              <a:rPr lang="en-US" altLang="zh-CN" dirty="0" smtClean="0"/>
              <a:t>4</a:t>
            </a:r>
            <a:r>
              <a:rPr lang="en-US" dirty="0" smtClean="0"/>
              <a:t>5</a:t>
            </a:r>
            <a:r>
              <a:rPr lang="en-US" baseline="30000" dirty="0" smtClean="0"/>
              <a:t>o</a:t>
            </a:r>
            <a:r>
              <a:rPr lang="en-US" dirty="0" smtClean="0"/>
              <a:t>C Y. P. </a:t>
            </a:r>
            <a:r>
              <a:rPr lang="en-US" dirty="0" err="1" smtClean="0"/>
              <a:t>Ren</a:t>
            </a:r>
            <a:r>
              <a:rPr lang="en-US" dirty="0" smtClean="0"/>
              <a:t> et al. 2011</a:t>
            </a:r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contrast="10000"/>
          </a:blip>
          <a:srcRect l="7861" r="12216" b="1842"/>
          <a:stretch>
            <a:fillRect/>
          </a:stretch>
        </p:blipFill>
        <p:spPr bwMode="auto">
          <a:xfrm>
            <a:off x="35496" y="1124744"/>
            <a:ext cx="4824536" cy="450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563888" y="1700809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345</a:t>
            </a:r>
            <a:r>
              <a:rPr lang="en-US" altLang="zh-CN" baseline="30000" dirty="0" smtClean="0"/>
              <a:t>o</a:t>
            </a:r>
            <a:r>
              <a:rPr lang="en-US" altLang="zh-CN" dirty="0" smtClean="0"/>
              <a:t>C</a:t>
            </a:r>
            <a:endParaRPr lang="en-CA" dirty="0"/>
          </a:p>
        </p:txBody>
      </p:sp>
      <p:sp>
        <p:nvSpPr>
          <p:cNvPr id="12" name="Oval 11"/>
          <p:cNvSpPr/>
          <p:nvPr/>
        </p:nvSpPr>
        <p:spPr>
          <a:xfrm>
            <a:off x="3059832" y="2492896"/>
            <a:ext cx="792088" cy="5040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 25"/>
          <p:cNvGraphicFramePr/>
          <p:nvPr/>
        </p:nvGraphicFramePr>
        <p:xfrm>
          <a:off x="-1476672" y="1196752"/>
          <a:ext cx="5208240" cy="38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Methodology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12</a:t>
            </a:fld>
            <a:endParaRPr lang="en-CA"/>
          </a:p>
        </p:txBody>
      </p:sp>
      <p:grpSp>
        <p:nvGrpSpPr>
          <p:cNvPr id="2" name="Group 11"/>
          <p:cNvGrpSpPr/>
          <p:nvPr/>
        </p:nvGrpSpPr>
        <p:grpSpPr>
          <a:xfrm>
            <a:off x="13789024" y="11709920"/>
            <a:ext cx="5689461" cy="1480618"/>
            <a:chOff x="9858375" y="9029700"/>
            <a:chExt cx="9534385" cy="3275013"/>
          </a:xfrm>
        </p:grpSpPr>
        <p:pic>
          <p:nvPicPr>
            <p:cNvPr id="13" name="Picture 12" descr="Ultima_2_ICP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86950" y="9043194"/>
              <a:ext cx="3600450" cy="2133600"/>
            </a:xfrm>
            <a:prstGeom prst="rect">
              <a:avLst/>
            </a:prstGeom>
          </p:spPr>
        </p:pic>
        <p:pic>
          <p:nvPicPr>
            <p:cNvPr id="14" name="Picture 13" descr="2013-04-11 10.43.14.jpg"/>
            <p:cNvPicPr>
              <a:picLocks noChangeAspect="1"/>
            </p:cNvPicPr>
            <p:nvPr/>
          </p:nvPicPr>
          <p:blipFill>
            <a:blip r:embed="rId8" cstate="print"/>
            <a:srcRect t="1480" b="17428"/>
            <a:stretch>
              <a:fillRect/>
            </a:stretch>
          </p:blipFill>
          <p:spPr>
            <a:xfrm>
              <a:off x="16459200" y="9029700"/>
              <a:ext cx="2933560" cy="3171825"/>
            </a:xfrm>
            <a:prstGeom prst="rect">
              <a:avLst/>
            </a:prstGeom>
          </p:spPr>
        </p:pic>
        <p:pic>
          <p:nvPicPr>
            <p:cNvPr id="15" name="Picture 14" descr="2013-10-31 16.49.28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720167" y="9058275"/>
              <a:ext cx="2434829" cy="324643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858375" y="10544175"/>
              <a:ext cx="889987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-106" charset="-128"/>
                  <a:cs typeface="Arial" pitchFamily="34" charset="0"/>
                </a:rPr>
                <a:t>ICP</a:t>
              </a:r>
              <a:endParaRPr lang="en-CA" sz="33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725525" y="11668125"/>
              <a:ext cx="1079142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-106" charset="-128"/>
                  <a:cs typeface="Arial" pitchFamily="34" charset="0"/>
                </a:rPr>
                <a:t>XRD</a:t>
              </a:r>
              <a:endParaRPr lang="en-CA" sz="33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421100" y="11563350"/>
              <a:ext cx="1101584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b="1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-106" charset="-128"/>
                  <a:cs typeface="Arial" pitchFamily="34" charset="0"/>
                </a:rPr>
                <a:t>SEM</a:t>
              </a:r>
              <a:endParaRPr lang="en-CA" sz="33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endParaRPr>
            </a:p>
          </p:txBody>
        </p:sp>
      </p:grpSp>
      <p:graphicFrame>
        <p:nvGraphicFramePr>
          <p:cNvPr id="21" name="Diagram 20"/>
          <p:cNvGraphicFramePr/>
          <p:nvPr/>
        </p:nvGraphicFramePr>
        <p:xfrm>
          <a:off x="-1476672" y="1196752"/>
          <a:ext cx="520824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2" name="Picture 21" descr="sample prepation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267744" y="908720"/>
            <a:ext cx="6557568" cy="4305815"/>
          </a:xfrm>
          <a:prstGeom prst="rect">
            <a:avLst/>
          </a:prstGeom>
        </p:spPr>
      </p:pic>
      <p:graphicFrame>
        <p:nvGraphicFramePr>
          <p:cNvPr id="23" name="Diagram 22"/>
          <p:cNvGraphicFramePr/>
          <p:nvPr/>
        </p:nvGraphicFramePr>
        <p:xfrm>
          <a:off x="-1476672" y="2492896"/>
          <a:ext cx="520824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24" name="Content Placeholder 4" descr="Picture2.png"/>
          <p:cNvPicPr>
            <a:picLocks noGrp="1" noChangeAspect="1"/>
          </p:cNvPicPr>
          <p:nvPr>
            <p:ph idx="1"/>
          </p:nvPr>
        </p:nvPicPr>
        <p:blipFill>
          <a:blip r:embed="rId21" cstate="print"/>
          <a:stretch>
            <a:fillRect/>
          </a:stretch>
        </p:blipFill>
        <p:spPr>
          <a:xfrm>
            <a:off x="2915816" y="805740"/>
            <a:ext cx="5376228" cy="391940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79512" y="3789040"/>
            <a:ext cx="1874966" cy="1224136"/>
            <a:chOff x="1666636" y="0"/>
            <a:chExt cx="1874966" cy="1224136"/>
          </a:xfrm>
        </p:grpSpPr>
        <p:sp>
          <p:nvSpPr>
            <p:cNvPr id="27" name="Rounded Rectangle 26"/>
            <p:cNvSpPr/>
            <p:nvPr/>
          </p:nvSpPr>
          <p:spPr>
            <a:xfrm>
              <a:off x="1666636" y="0"/>
              <a:ext cx="1874966" cy="1224136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1726393" y="59757"/>
              <a:ext cx="1755452" cy="11046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55245" rIns="110490" bIns="5524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kern="1200" dirty="0" smtClean="0"/>
                <a:t>Sample analysis</a:t>
              </a:r>
              <a:endParaRPr lang="en-CA" sz="2900" kern="1200" dirty="0"/>
            </a:p>
          </p:txBody>
        </p:sp>
      </p:grpSp>
      <p:pic>
        <p:nvPicPr>
          <p:cNvPr id="29" name="Picture 28" descr="sample analysis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049000" y="980728"/>
            <a:ext cx="7095000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Graphic spid="21" grpId="1">
        <p:bldAsOne/>
      </p:bldGraphic>
      <p:bldGraphic spid="23" grpId="1">
        <p:bldAsOne/>
      </p:bldGraphic>
      <p:bldGraphic spid="23" grpId="2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13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Challenge and solutions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内容占位符 4"/>
          <p:cNvGraphicFramePr>
            <a:graphicFrameLocks/>
          </p:cNvGraphicFramePr>
          <p:nvPr/>
        </p:nvGraphicFramePr>
        <p:xfrm>
          <a:off x="107504" y="4365104"/>
          <a:ext cx="5829300" cy="15646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43100"/>
                <a:gridCol w="1943100"/>
                <a:gridCol w="19431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Elements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Melting Point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Boiling Point</a:t>
                      </a:r>
                      <a:endParaRPr lang="zh-CN" altLang="en-US" dirty="0"/>
                    </a:p>
                  </a:txBody>
                  <a:tcPr/>
                </a:tc>
              </a:tr>
              <a:tr h="11886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650</a:t>
                      </a:r>
                      <a:r>
                        <a:rPr lang="zh-CN" altLang="en-US" dirty="0" smtClean="0"/>
                        <a:t>℃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C00000"/>
                          </a:solidFill>
                        </a:rPr>
                        <a:t>1107</a:t>
                      </a:r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℃</a:t>
                      </a:r>
                      <a:endParaRPr lang="zh-CN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Zn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/>
                        <a:t>420</a:t>
                      </a:r>
                      <a:r>
                        <a:rPr lang="zh-CN" altLang="en-US" sz="1800" kern="1200" dirty="0" smtClean="0"/>
                        <a:t>℃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C00000"/>
                          </a:solidFill>
                        </a:rPr>
                        <a:t>907</a:t>
                      </a:r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℃</a:t>
                      </a:r>
                      <a:endParaRPr lang="zh-CN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Zr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rgbClr val="C00000"/>
                          </a:solidFill>
                        </a:rPr>
                        <a:t>1852</a:t>
                      </a:r>
                      <a:r>
                        <a:rPr lang="zh-CN" altLang="en-US" sz="1800" kern="1200" dirty="0" smtClean="0">
                          <a:solidFill>
                            <a:srgbClr val="C00000"/>
                          </a:solidFill>
                        </a:rPr>
                        <a:t>℃</a:t>
                      </a:r>
                      <a:endParaRPr lang="zh-CN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/>
                        <a:t>4377</a:t>
                      </a:r>
                      <a:r>
                        <a:rPr lang="zh-CN" altLang="en-US" sz="1800" kern="1200" dirty="0" smtClean="0"/>
                        <a:t>℃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7" name="Group 28"/>
          <p:cNvGrpSpPr/>
          <p:nvPr/>
        </p:nvGrpSpPr>
        <p:grpSpPr>
          <a:xfrm>
            <a:off x="1619672" y="1099371"/>
            <a:ext cx="5832648" cy="5112568"/>
            <a:chOff x="467544" y="1268760"/>
            <a:chExt cx="2571750" cy="2520280"/>
          </a:xfrm>
        </p:grpSpPr>
        <p:pic>
          <p:nvPicPr>
            <p:cNvPr id="8" name="Picture 4" descr="C:\Users\xin\Desktop\2013-05-17 15.44.08.jpg"/>
            <p:cNvPicPr>
              <a:picLocks noChangeAspect="1" noChangeArrowheads="1"/>
            </p:cNvPicPr>
            <p:nvPr/>
          </p:nvPicPr>
          <p:blipFill>
            <a:blip r:embed="rId2" cstate="print">
              <a:lum bright="-20000" contrast="30000"/>
            </a:blip>
            <a:srcRect t="16800" b="9701"/>
            <a:stretch>
              <a:fillRect/>
            </a:stretch>
          </p:blipFill>
          <p:spPr bwMode="auto">
            <a:xfrm>
              <a:off x="467544" y="1268760"/>
              <a:ext cx="2571750" cy="252028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1642294" y="2594653"/>
              <a:ext cx="609150" cy="2882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Pure </a:t>
              </a:r>
              <a:r>
                <a:rPr lang="en-US" sz="3200" dirty="0" err="1" smtClean="0">
                  <a:solidFill>
                    <a:schemeClr val="bg1"/>
                  </a:solidFill>
                </a:rPr>
                <a:t>Zr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1907704" y="2204864"/>
              <a:ext cx="144016" cy="43204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3995936" y="1124744"/>
            <a:ext cx="514806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 smtClean="0"/>
              <a:t> Composition shifting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995936" y="1836113"/>
            <a:ext cx="514806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 smtClean="0"/>
              <a:t> Inhomogeneous sample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229 -0.12754 L -0.31893 -0.2219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-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14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Challenge and solutions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内容占位符 4"/>
          <p:cNvGraphicFramePr>
            <a:graphicFrameLocks/>
          </p:cNvGraphicFramePr>
          <p:nvPr/>
        </p:nvGraphicFramePr>
        <p:xfrm>
          <a:off x="107504" y="4365104"/>
          <a:ext cx="5829300" cy="15646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943100"/>
                <a:gridCol w="1943100"/>
                <a:gridCol w="19431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Elements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Melting Point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Boiling Point</a:t>
                      </a:r>
                      <a:endParaRPr lang="zh-CN" altLang="en-US" dirty="0"/>
                    </a:p>
                  </a:txBody>
                  <a:tcPr/>
                </a:tc>
              </a:tr>
              <a:tr h="11886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650</a:t>
                      </a:r>
                      <a:r>
                        <a:rPr lang="zh-CN" altLang="en-US" dirty="0" smtClean="0"/>
                        <a:t>℃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C00000"/>
                          </a:solidFill>
                        </a:rPr>
                        <a:t>1107</a:t>
                      </a:r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℃</a:t>
                      </a:r>
                      <a:endParaRPr lang="zh-CN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Zn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/>
                        <a:t>420</a:t>
                      </a:r>
                      <a:r>
                        <a:rPr lang="zh-CN" altLang="en-US" sz="1800" kern="1200" dirty="0" smtClean="0"/>
                        <a:t>℃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C00000"/>
                          </a:solidFill>
                        </a:rPr>
                        <a:t>907</a:t>
                      </a:r>
                      <a:r>
                        <a:rPr lang="zh-CN" altLang="en-US" dirty="0" smtClean="0">
                          <a:solidFill>
                            <a:srgbClr val="C00000"/>
                          </a:solidFill>
                        </a:rPr>
                        <a:t>℃</a:t>
                      </a:r>
                      <a:endParaRPr lang="zh-CN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Zr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rgbClr val="C00000"/>
                          </a:solidFill>
                        </a:rPr>
                        <a:t>1852</a:t>
                      </a:r>
                      <a:r>
                        <a:rPr lang="zh-CN" altLang="en-US" sz="1800" kern="1200" dirty="0" smtClean="0">
                          <a:solidFill>
                            <a:srgbClr val="C00000"/>
                          </a:solidFill>
                        </a:rPr>
                        <a:t>℃</a:t>
                      </a:r>
                      <a:endParaRPr lang="zh-CN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/>
                        <a:t>4377</a:t>
                      </a:r>
                      <a:r>
                        <a:rPr lang="zh-CN" altLang="en-US" sz="1800" kern="1200" dirty="0" smtClean="0"/>
                        <a:t>℃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 descr="ZnZr alloy preparation.png"/>
          <p:cNvPicPr/>
          <p:nvPr/>
        </p:nvPicPr>
        <p:blipFill>
          <a:blip r:embed="rId2" cstate="print"/>
          <a:srcRect t="18750" r="13717" b="26471"/>
          <a:stretch>
            <a:fillRect/>
          </a:stretch>
        </p:blipFill>
        <p:spPr>
          <a:xfrm>
            <a:off x="2123728" y="692696"/>
            <a:ext cx="4076426" cy="1872208"/>
          </a:xfrm>
          <a:prstGeom prst="rect">
            <a:avLst/>
          </a:prstGeom>
        </p:spPr>
      </p:pic>
      <p:grpSp>
        <p:nvGrpSpPr>
          <p:cNvPr id="12" name="Group 9"/>
          <p:cNvGrpSpPr/>
          <p:nvPr/>
        </p:nvGrpSpPr>
        <p:grpSpPr>
          <a:xfrm>
            <a:off x="5364089" y="2492897"/>
            <a:ext cx="3528391" cy="2736303"/>
            <a:chOff x="1090648" y="2420889"/>
            <a:chExt cx="1861939" cy="1584176"/>
          </a:xfrm>
        </p:grpSpPr>
        <p:pic>
          <p:nvPicPr>
            <p:cNvPr id="13" name="Picture 2" descr="E:\大学\THESIS\EXPERIMENTAL DATA\Key samples\Pictures\1(2)2mg50zn20zr30.jpg"/>
            <p:cNvPicPr>
              <a:picLocks noChangeAspect="1" noChangeArrowheads="1"/>
            </p:cNvPicPr>
            <p:nvPr/>
          </p:nvPicPr>
          <p:blipFill>
            <a:blip r:embed="rId3" cstate="print">
              <a:lum bright="10000" contrast="30000"/>
            </a:blip>
            <a:srcRect t="26105" b="10084"/>
            <a:stretch>
              <a:fillRect/>
            </a:stretch>
          </p:blipFill>
          <p:spPr bwMode="auto">
            <a:xfrm>
              <a:off x="1090648" y="2420889"/>
              <a:ext cx="1861939" cy="1584176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1304970" y="3645025"/>
              <a:ext cx="1571620" cy="300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Z</a:t>
              </a:r>
              <a:r>
                <a:rPr lang="en-US" altLang="zh-CN" sz="2400" dirty="0" smtClean="0"/>
                <a:t>n-</a:t>
              </a:r>
              <a:r>
                <a:rPr lang="en-US" altLang="zh-CN" sz="2400" dirty="0" err="1" smtClean="0"/>
                <a:t>Zr</a:t>
              </a:r>
              <a:r>
                <a:rPr lang="en-US" altLang="zh-CN" sz="2400" dirty="0" smtClean="0"/>
                <a:t> </a:t>
              </a:r>
              <a:r>
                <a:rPr lang="en-US" sz="2400" dirty="0" smtClean="0"/>
                <a:t>m</a:t>
              </a:r>
              <a:r>
                <a:rPr lang="en-US" altLang="zh-CN" sz="2400" dirty="0" smtClean="0"/>
                <a:t>aster alloy</a:t>
              </a:r>
              <a:endParaRPr lang="en-US" sz="2400" dirty="0"/>
            </a:p>
          </p:txBody>
        </p:sp>
      </p:grpSp>
      <p:pic>
        <p:nvPicPr>
          <p:cNvPr id="15" name="Content Placeholder 3" descr="control frp_m013.tif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611560" y="2276872"/>
            <a:ext cx="4512501" cy="33843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1560" y="2276872"/>
            <a:ext cx="17517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Ternary key </a:t>
            </a:r>
            <a:r>
              <a:rPr lang="en-US" altLang="zh-CN" dirty="0" smtClean="0"/>
              <a:t>alloy</a:t>
            </a:r>
            <a:endParaRPr lang="en-CA" dirty="0"/>
          </a:p>
        </p:txBody>
      </p:sp>
      <p:pic>
        <p:nvPicPr>
          <p:cNvPr id="17" name="Picture 16" descr="Zn rich key alloys.jpg"/>
          <p:cNvPicPr>
            <a:picLocks noChangeAspect="1"/>
          </p:cNvPicPr>
          <p:nvPr/>
        </p:nvPicPr>
        <p:blipFill>
          <a:blip r:embed="rId5" cstate="print"/>
          <a:srcRect l="16510" t="10329" r="12345" b="5745"/>
          <a:stretch>
            <a:fillRect/>
          </a:stretch>
        </p:blipFill>
        <p:spPr>
          <a:xfrm>
            <a:off x="2123728" y="1412776"/>
            <a:ext cx="5264338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g rich key alloys.jpg"/>
          <p:cNvPicPr/>
          <p:nvPr/>
        </p:nvPicPr>
        <p:blipFill>
          <a:blip r:embed="rId2" cstate="print"/>
          <a:srcRect l="17678" t="9977" r="14905" b="6122"/>
          <a:stretch>
            <a:fillRect/>
          </a:stretch>
        </p:blipFill>
        <p:spPr>
          <a:xfrm>
            <a:off x="2339752" y="908720"/>
            <a:ext cx="4968552" cy="4680520"/>
          </a:xfrm>
          <a:prstGeom prst="rect">
            <a:avLst/>
          </a:prstGeom>
        </p:spPr>
      </p:pic>
      <p:pic>
        <p:nvPicPr>
          <p:cNvPr id="7" name="Picture 6" descr="Zn rich key alloys.jpg"/>
          <p:cNvPicPr>
            <a:picLocks noChangeAspect="1"/>
          </p:cNvPicPr>
          <p:nvPr/>
        </p:nvPicPr>
        <p:blipFill>
          <a:blip r:embed="rId3" cstate="print"/>
          <a:srcRect l="16510" t="10329" r="12345" b="5745"/>
          <a:stretch>
            <a:fillRect/>
          </a:stretch>
        </p:blipFill>
        <p:spPr>
          <a:xfrm>
            <a:off x="2267744" y="908720"/>
            <a:ext cx="5264338" cy="47525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15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Methodology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K:\THESIS\EXPERIMENTAL DATA\Key samples\SEM\key alloys at 335\07 21 2014\07 21 2014\mgzr\sem_m001.jpg"/>
          <p:cNvPicPr/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51520" y="1052736"/>
            <a:ext cx="3307399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51520" y="1052736"/>
            <a:ext cx="19480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altLang="zh-CN" dirty="0" smtClean="0"/>
              <a:t>g-</a:t>
            </a:r>
            <a:r>
              <a:rPr lang="en-US" altLang="zh-CN" dirty="0" err="1" smtClean="0"/>
              <a:t>Zr</a:t>
            </a:r>
            <a:r>
              <a:rPr lang="en-US" altLang="zh-CN" dirty="0" smtClean="0"/>
              <a:t> master alloy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428240" y="3850640"/>
            <a:ext cx="4521200" cy="1320800"/>
          </a:xfrm>
          <a:custGeom>
            <a:avLst/>
            <a:gdLst>
              <a:gd name="connsiteX0" fmla="*/ 0 w 4521200"/>
              <a:gd name="connsiteY0" fmla="*/ 1310640 h 1320800"/>
              <a:gd name="connsiteX1" fmla="*/ 4521200 w 4521200"/>
              <a:gd name="connsiteY1" fmla="*/ 1320800 h 1320800"/>
              <a:gd name="connsiteX2" fmla="*/ 772160 w 4521200"/>
              <a:gd name="connsiteY2" fmla="*/ 0 h 1320800"/>
              <a:gd name="connsiteX3" fmla="*/ 0 w 4521200"/>
              <a:gd name="connsiteY3" fmla="*/ 131064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1200" h="1320800">
                <a:moveTo>
                  <a:pt x="0" y="1310640"/>
                </a:moveTo>
                <a:lnTo>
                  <a:pt x="4521200" y="1320800"/>
                </a:lnTo>
                <a:lnTo>
                  <a:pt x="772160" y="0"/>
                </a:lnTo>
                <a:lnTo>
                  <a:pt x="0" y="1310640"/>
                </a:lnTo>
                <a:close/>
              </a:path>
            </a:pathLst>
          </a:custGeom>
          <a:solidFill>
            <a:srgbClr val="C00000">
              <a:alpha val="28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9"/>
          <p:cNvGrpSpPr/>
          <p:nvPr/>
        </p:nvGrpSpPr>
        <p:grpSpPr>
          <a:xfrm>
            <a:off x="5580113" y="908720"/>
            <a:ext cx="3563887" cy="2736303"/>
            <a:chOff x="995918" y="2420889"/>
            <a:chExt cx="1880671" cy="1584176"/>
          </a:xfrm>
        </p:grpSpPr>
        <p:sp>
          <p:nvSpPr>
            <p:cNvPr id="11" name="TextBox 10"/>
            <p:cNvSpPr txBox="1"/>
            <p:nvPr/>
          </p:nvSpPr>
          <p:spPr>
            <a:xfrm>
              <a:off x="995918" y="2420889"/>
              <a:ext cx="1025967" cy="2138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Zn-</a:t>
              </a:r>
              <a:r>
                <a:rPr lang="en-US" altLang="zh-CN" dirty="0" err="1" smtClean="0"/>
                <a:t>Zr</a:t>
              </a:r>
              <a:r>
                <a:rPr lang="en-US" altLang="zh-CN" dirty="0" smtClean="0"/>
                <a:t> master alloy</a:t>
              </a:r>
              <a:endParaRPr lang="en-US" altLang="zh-CN" dirty="0"/>
            </a:p>
          </p:txBody>
        </p:sp>
        <p:pic>
          <p:nvPicPr>
            <p:cNvPr id="9" name="Picture 2" descr="E:\大学\THESIS\EXPERIMENTAL DATA\Key samples\Pictures\1(2)2mg50zn20zr30.jpg"/>
            <p:cNvPicPr>
              <a:picLocks noChangeAspect="1" noChangeArrowheads="1"/>
            </p:cNvPicPr>
            <p:nvPr/>
          </p:nvPicPr>
          <p:blipFill>
            <a:blip r:embed="rId5" cstate="print">
              <a:lum bright="10000" contrast="30000"/>
            </a:blip>
            <a:srcRect t="26105" b="10084"/>
            <a:stretch>
              <a:fillRect/>
            </a:stretch>
          </p:blipFill>
          <p:spPr bwMode="auto">
            <a:xfrm>
              <a:off x="1014650" y="2420889"/>
              <a:ext cx="1861939" cy="1584176"/>
            </a:xfrm>
            <a:prstGeom prst="rect">
              <a:avLst/>
            </a:prstGeom>
            <a:noFill/>
          </p:spPr>
        </p:pic>
      </p:grpSp>
      <p:sp>
        <p:nvSpPr>
          <p:cNvPr id="15" name="TextBox 14"/>
          <p:cNvSpPr txBox="1"/>
          <p:nvPr/>
        </p:nvSpPr>
        <p:spPr>
          <a:xfrm>
            <a:off x="5580112" y="908720"/>
            <a:ext cx="18711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altLang="zh-CN" dirty="0" smtClean="0"/>
              <a:t>n-Zr master alloy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mple_m002 initial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107504" y="1700808"/>
            <a:ext cx="4800000" cy="3600000"/>
          </a:xfrm>
          <a:prstGeom prst="rect">
            <a:avLst/>
          </a:prstGeom>
        </p:spPr>
      </p:pic>
      <p:pic>
        <p:nvPicPr>
          <p:cNvPr id="34" name="Picture 33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700808"/>
            <a:ext cx="4809744" cy="3614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Results and discussion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16</a:t>
            </a:fld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65025" y="3390091"/>
            <a:ext cx="4571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Zr</a:t>
            </a:r>
            <a:endParaRPr lang="en-CA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416" y="3212976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16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Zr</a:t>
            </a:r>
            <a:endParaRPr lang="en-CA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3881" y="3789040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IM3</a:t>
            </a:r>
            <a:endParaRPr lang="en-CA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3780329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5 </a:t>
            </a:r>
          </a:p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IM2</a:t>
            </a:r>
            <a:endParaRPr lang="en-CA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69985" y="3780329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6 </a:t>
            </a:r>
          </a:p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IM1</a:t>
            </a:r>
            <a:endParaRPr lang="en-CA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6212" y="3789040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16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CA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8225" y="4365104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</a:p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ZnZr</a:t>
            </a:r>
            <a:endParaRPr lang="en-CA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67544" y="4365104"/>
            <a:ext cx="72008" cy="720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23528" y="2420888"/>
            <a:ext cx="1224136" cy="7920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107504" y="620688"/>
            <a:ext cx="2935435" cy="815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2400" b="1" dirty="0" smtClean="0"/>
              <a:t>Zr-Mg36Zn64 at.%</a:t>
            </a:r>
            <a:endParaRPr lang="en-CA" sz="24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temp.: 450°C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time: 7 days</a:t>
            </a:r>
            <a:endParaRPr lang="en-US" sz="2200" dirty="0"/>
          </a:p>
        </p:txBody>
      </p:sp>
      <p:pic>
        <p:nvPicPr>
          <p:cNvPr id="35" name="Picture 34" descr="Picture2.jpg"/>
          <p:cNvPicPr>
            <a:picLocks noChangeAspect="1"/>
          </p:cNvPicPr>
          <p:nvPr/>
        </p:nvPicPr>
        <p:blipFill>
          <a:blip r:embed="rId4" cstate="print"/>
          <a:srcRect l="3607"/>
          <a:stretch>
            <a:fillRect/>
          </a:stretch>
        </p:blipFill>
        <p:spPr>
          <a:xfrm>
            <a:off x="5076056" y="1700808"/>
            <a:ext cx="3848864" cy="2919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636 3.33333E-6 L 3.05556E-6 3.33333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2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C 4.14.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052736"/>
            <a:ext cx="3420306" cy="2565229"/>
          </a:xfrm>
          <a:prstGeom prst="rect">
            <a:avLst/>
          </a:prstGeom>
        </p:spPr>
      </p:pic>
      <p:pic>
        <p:nvPicPr>
          <p:cNvPr id="7" name="Picture 6" descr="sample_m002 initial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107504" y="1700808"/>
            <a:ext cx="4800000" cy="3600000"/>
          </a:xfrm>
          <a:prstGeom prst="rect">
            <a:avLst/>
          </a:prstGeom>
        </p:spPr>
      </p:pic>
      <p:pic>
        <p:nvPicPr>
          <p:cNvPr id="34" name="Picture 33" descr="Pictur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700808"/>
            <a:ext cx="4809744" cy="3614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Results and discussion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17</a:t>
            </a:fld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65025" y="3390091"/>
            <a:ext cx="4571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Zr</a:t>
            </a:r>
            <a:endParaRPr lang="en-CA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416" y="3212976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16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Zr</a:t>
            </a:r>
            <a:endParaRPr lang="en-CA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3881" y="3789040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IM3</a:t>
            </a:r>
            <a:endParaRPr lang="en-CA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3780329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5 </a:t>
            </a:r>
          </a:p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IM2</a:t>
            </a:r>
            <a:endParaRPr lang="en-CA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69985" y="3780329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6 </a:t>
            </a:r>
          </a:p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IM1</a:t>
            </a:r>
            <a:endParaRPr lang="en-CA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6212" y="3789040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16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CA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8225" y="4365104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</a:p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ZnZr</a:t>
            </a:r>
            <a:endParaRPr lang="en-CA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67544" y="4365104"/>
            <a:ext cx="72008" cy="720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/>
          <p:cNvSpPr txBox="1">
            <a:spLocks/>
          </p:cNvSpPr>
          <p:nvPr/>
        </p:nvSpPr>
        <p:spPr>
          <a:xfrm>
            <a:off x="107504" y="620688"/>
            <a:ext cx="2935435" cy="815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2400" b="1" dirty="0" smtClean="0"/>
              <a:t>Zr-Mg36Zn64 at.%</a:t>
            </a:r>
            <a:endParaRPr lang="en-CA" sz="24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temp.: 450°C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time: 7 days</a:t>
            </a:r>
            <a:endParaRPr lang="en-US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5076056" y="611396"/>
            <a:ext cx="21150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As cast end-member</a:t>
            </a:r>
            <a:endParaRPr lang="en-CA" dirty="0"/>
          </a:p>
        </p:txBody>
      </p:sp>
      <p:pic>
        <p:nvPicPr>
          <p:cNvPr id="21" name="Picture 20" descr="Mg-Zn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2996952"/>
            <a:ext cx="3888432" cy="2817985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6660232" y="4374777"/>
            <a:ext cx="7200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380312" y="4374777"/>
            <a:ext cx="1440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60232" y="4374777"/>
            <a:ext cx="0" cy="112686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380312" y="5382889"/>
            <a:ext cx="45719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mple_m002 initial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107504" y="1700808"/>
            <a:ext cx="4800000" cy="3600000"/>
          </a:xfrm>
          <a:prstGeom prst="rect">
            <a:avLst/>
          </a:prstGeom>
        </p:spPr>
      </p:pic>
      <p:pic>
        <p:nvPicPr>
          <p:cNvPr id="34" name="Picture 33" descr="Pictur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700808"/>
            <a:ext cx="4809744" cy="3614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Results and discussion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18</a:t>
            </a:fld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65025" y="3390091"/>
            <a:ext cx="4571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Zr</a:t>
            </a:r>
            <a:endParaRPr lang="en-CA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416" y="3212976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16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Zr</a:t>
            </a:r>
            <a:endParaRPr lang="en-CA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3881" y="3789040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IM3</a:t>
            </a:r>
            <a:endParaRPr lang="en-CA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3780329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5 </a:t>
            </a:r>
          </a:p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IM2</a:t>
            </a:r>
            <a:endParaRPr lang="en-CA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69985" y="3780329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6 </a:t>
            </a:r>
          </a:p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IM1</a:t>
            </a:r>
            <a:endParaRPr lang="en-CA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6212" y="3789040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1600" b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CA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8225" y="4365104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</a:p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ZnZr</a:t>
            </a:r>
            <a:endParaRPr lang="en-CA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67544" y="4365104"/>
            <a:ext cx="72008" cy="720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/>
          <p:cNvSpPr txBox="1">
            <a:spLocks/>
          </p:cNvSpPr>
          <p:nvPr/>
        </p:nvSpPr>
        <p:spPr>
          <a:xfrm>
            <a:off x="107504" y="620688"/>
            <a:ext cx="2935435" cy="815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2400" b="1" dirty="0" smtClean="0"/>
              <a:t>Zr-Mg36Zn64 at.%</a:t>
            </a:r>
            <a:endParaRPr lang="en-CA" sz="24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temp.: 450°C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time: 7 days</a:t>
            </a:r>
            <a:endParaRPr lang="en-US" sz="22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3528" y="3284984"/>
            <a:ext cx="2664296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71600" y="2996952"/>
            <a:ext cx="141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EDS line scan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/>
          <p:nvPr/>
        </p:nvPicPr>
        <p:blipFill>
          <a:blip r:embed="rId5" cstate="print"/>
          <a:srcRect l="7626" t="9751" r="9879" b="4762"/>
          <a:stretch>
            <a:fillRect/>
          </a:stretch>
        </p:blipFill>
        <p:spPr bwMode="auto">
          <a:xfrm>
            <a:off x="4860032" y="1772816"/>
            <a:ext cx="41764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3131840" y="1124744"/>
          <a:ext cx="6865938" cy="5256212"/>
        </p:xfrm>
        <a:graphic>
          <a:graphicData uri="http://schemas.openxmlformats.org/presentationml/2006/ole">
            <p:oleObj spid="_x0000_s46082" r:id="rId6" imgW="3901440" imgH="298704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em_m00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202" y="1772816"/>
            <a:ext cx="3840000" cy="288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19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Results and discussion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7504" y="620688"/>
            <a:ext cx="2935435" cy="815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2400" b="1" dirty="0" smtClean="0"/>
              <a:t>Zr-Mg20Zn80 at.%</a:t>
            </a:r>
            <a:endParaRPr lang="en-CA" sz="24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temp.: 450°C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time: 2 days</a:t>
            </a:r>
            <a:endParaRPr lang="en-US" sz="2200" dirty="0"/>
          </a:p>
        </p:txBody>
      </p:sp>
      <p:pic>
        <p:nvPicPr>
          <p:cNvPr id="26" name="Picture 25" descr="Zr-Mg20Zn80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202" y="1773136"/>
            <a:ext cx="3960440" cy="288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16498" y="2852936"/>
            <a:ext cx="1008112" cy="576064"/>
          </a:xfrm>
          <a:prstGeom prst="rect">
            <a:avLst/>
          </a:prstGeom>
          <a:noFill/>
          <a:ln>
            <a:solidFill>
              <a:srgbClr val="1E50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8" name="Picture 27" descr="DC 4.16.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674" y="1772816"/>
            <a:ext cx="3959758" cy="293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569 1.48148E-6 L -2.5E-6 1.48148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Outline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908720"/>
            <a:ext cx="82089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CA" sz="28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Introduction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CA" sz="28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Objectives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CA" sz="28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Literature review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CA" sz="28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Methodology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CA" sz="28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Results and discussion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CA" sz="28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Conclusions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2800" b="1" dirty="0" smtClean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Suggestions for future works</a:t>
            </a:r>
            <a:endParaRPr lang="en-CA" sz="2800" b="1" dirty="0" smtClean="0">
              <a:ln w="1905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6B6E-5F78-4D01-98F5-C6C956FDEFBB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0096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em_m00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72816"/>
            <a:ext cx="3840000" cy="288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20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Results and discussion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7504" y="620688"/>
            <a:ext cx="2935435" cy="815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2400" b="1" dirty="0" smtClean="0"/>
              <a:t>Zr-Mg20Zn80 at.%</a:t>
            </a:r>
            <a:endParaRPr lang="en-CA" sz="24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temp.: 450°C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time: 2 days</a:t>
            </a:r>
            <a:endParaRPr lang="en-US" sz="2200" dirty="0"/>
          </a:p>
        </p:txBody>
      </p:sp>
      <p:pic>
        <p:nvPicPr>
          <p:cNvPr id="14" name="Picture 13" descr="Mg-Zn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835151"/>
            <a:ext cx="3888432" cy="281798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020272" y="3203303"/>
            <a:ext cx="43204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52320" y="3203303"/>
            <a:ext cx="21602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668344" y="3203303"/>
            <a:ext cx="0" cy="11521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24328" y="2987279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450</a:t>
            </a:r>
            <a:r>
              <a:rPr lang="en-US" altLang="zh-CN" baseline="30000" dirty="0" smtClean="0"/>
              <a:t>o</a:t>
            </a:r>
            <a:r>
              <a:rPr lang="en-US" altLang="zh-CN" dirty="0" smtClean="0"/>
              <a:t>C</a:t>
            </a:r>
            <a:endParaRPr lang="en-CA" dirty="0"/>
          </a:p>
        </p:txBody>
      </p:sp>
      <p:sp>
        <p:nvSpPr>
          <p:cNvPr id="24" name="Oval 23"/>
          <p:cNvSpPr/>
          <p:nvPr/>
        </p:nvSpPr>
        <p:spPr>
          <a:xfrm>
            <a:off x="7406600" y="4211415"/>
            <a:ext cx="72000" cy="720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6" name="Picture 25" descr="Zr-Mg20Zn80-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773136"/>
            <a:ext cx="3960440" cy="2880000"/>
          </a:xfrm>
          <a:prstGeom prst="rect">
            <a:avLst/>
          </a:prstGeom>
        </p:spPr>
      </p:pic>
      <p:pic>
        <p:nvPicPr>
          <p:cNvPr id="9" name="Picture 8" descr="DC 4.16.2.pn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271182" y="4149080"/>
            <a:ext cx="3364714" cy="25235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1520" y="4139788"/>
            <a:ext cx="14077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End Member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7292 L -3.33333E-6 -1.48148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21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Results and discussion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7504" y="620688"/>
            <a:ext cx="2935435" cy="815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2400" b="1" dirty="0" smtClean="0"/>
              <a:t>Zr-Mg20Zn80 at.%</a:t>
            </a:r>
            <a:endParaRPr lang="en-CA" sz="24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temp.: 450°C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CA" sz="2200" dirty="0" smtClean="0"/>
              <a:t>Annealing time: 2 days</a:t>
            </a:r>
            <a:endParaRPr lang="en-US" sz="2200" dirty="0"/>
          </a:p>
        </p:txBody>
      </p:sp>
      <p:pic>
        <p:nvPicPr>
          <p:cNvPr id="26" name="Picture 25" descr="Zr-Mg20Zn80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73136"/>
            <a:ext cx="3960440" cy="28800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899592" y="2420888"/>
            <a:ext cx="3096344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863610" y="2060848"/>
            <a:ext cx="141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EDS </a:t>
            </a:r>
            <a:r>
              <a:rPr lang="en-US" altLang="zh-CN" dirty="0" smtClean="0">
                <a:solidFill>
                  <a:schemeClr val="bg1"/>
                </a:solidFill>
              </a:rPr>
              <a:t>line scan</a:t>
            </a:r>
            <a:endParaRPr lang="en-CA" dirty="0">
              <a:solidFill>
                <a:schemeClr val="bg1"/>
              </a:solidFill>
            </a:endParaRP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2616200" y="393700"/>
          <a:ext cx="7391400" cy="5651500"/>
        </p:xfrm>
        <a:graphic>
          <a:graphicData uri="http://schemas.openxmlformats.org/presentationml/2006/ole">
            <p:oleObj spid="_x0000_s48131" r:id="rId4" imgW="3901440" imgH="2987040" progId="Origin50.Graph">
              <p:embed/>
            </p:oleObj>
          </a:graphicData>
        </a:graphic>
      </p:graphicFrame>
      <p:pic>
        <p:nvPicPr>
          <p:cNvPr id="23" name="Picture 22"/>
          <p:cNvPicPr/>
          <p:nvPr/>
        </p:nvPicPr>
        <p:blipFill>
          <a:blip r:embed="rId5" cstate="print"/>
          <a:srcRect l="7799" t="9663" r="12305" b="5055"/>
          <a:stretch>
            <a:fillRect/>
          </a:stretch>
        </p:blipFill>
        <p:spPr bwMode="auto">
          <a:xfrm>
            <a:off x="4139952" y="1700808"/>
            <a:ext cx="41764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rcRect l="15699" t="11704" r="15855" b="7392"/>
          <a:stretch>
            <a:fillRect/>
          </a:stretch>
        </p:blipFill>
        <p:spPr bwMode="auto">
          <a:xfrm>
            <a:off x="2987824" y="4005344"/>
            <a:ext cx="278863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/>
          <a:srcRect l="16638" t="12584" r="15078" b="5311"/>
          <a:stretch>
            <a:fillRect/>
          </a:stretch>
        </p:blipFill>
        <p:spPr bwMode="auto">
          <a:xfrm>
            <a:off x="5796136" y="4077072"/>
            <a:ext cx="276302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22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Results and discussion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Picture1.jpg"/>
          <p:cNvPicPr>
            <a:picLocks noChangeAspect="1"/>
          </p:cNvPicPr>
          <p:nvPr/>
        </p:nvPicPr>
        <p:blipFill>
          <a:blip r:embed="rId4" cstate="print"/>
          <a:srcRect l="16891" t="12201" r="14739" b="5901"/>
          <a:stretch>
            <a:fillRect/>
          </a:stretch>
        </p:blipFill>
        <p:spPr>
          <a:xfrm>
            <a:off x="0" y="620688"/>
            <a:ext cx="4158924" cy="3816424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5" cstate="print"/>
          <a:srcRect l="16464" t="11565" r="14212" b="6803"/>
          <a:stretch>
            <a:fillRect/>
          </a:stretch>
        </p:blipFill>
        <p:spPr bwMode="auto">
          <a:xfrm>
            <a:off x="3563888" y="836712"/>
            <a:ext cx="306007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/>
          <a:srcRect l="15945" t="12472" r="16464" b="7483"/>
          <a:stretch>
            <a:fillRect/>
          </a:stretch>
        </p:blipFill>
        <p:spPr bwMode="auto">
          <a:xfrm>
            <a:off x="6359864" y="836712"/>
            <a:ext cx="278413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779912" y="908720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DC 1,2</a:t>
            </a:r>
            <a:endParaRPr lang="en-CA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372200" y="908720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DC 3</a:t>
            </a:r>
            <a:endParaRPr lang="en-CA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419872" y="4293096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DC 5</a:t>
            </a:r>
            <a:endParaRPr lang="en-CA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755576" y="4293096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DC </a:t>
            </a:r>
            <a:r>
              <a:rPr lang="en-US" altLang="zh-CN" sz="1600" dirty="0" smtClean="0"/>
              <a:t>4</a:t>
            </a:r>
            <a:endParaRPr lang="en-CA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156176" y="4293096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DC </a:t>
            </a:r>
            <a:r>
              <a:rPr lang="en-US" altLang="zh-CN" sz="1600" dirty="0" smtClean="0"/>
              <a:t>6</a:t>
            </a:r>
            <a:endParaRPr lang="en-CA" sz="1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/>
          <a:srcRect l="13972" t="11499" r="11303" b="5544"/>
          <a:stretch>
            <a:fillRect/>
          </a:stretch>
        </p:blipFill>
        <p:spPr bwMode="auto">
          <a:xfrm>
            <a:off x="251520" y="4077072"/>
            <a:ext cx="2969108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337118" y="860688"/>
          <a:ext cx="5627370" cy="192024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406525"/>
                <a:gridCol w="1407160"/>
                <a:gridCol w="1406525"/>
                <a:gridCol w="14071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/>
                        <a:t>Diffusion couple</a:t>
                      </a:r>
                      <a:endParaRPr lang="en-CA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/>
                        <a:t>End member 1</a:t>
                      </a:r>
                      <a:endParaRPr lang="en-CA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/>
                        <a:t>End member 2</a:t>
                      </a:r>
                      <a:endParaRPr lang="en-CA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/>
                        <a:t>Annealing condition</a:t>
                      </a:r>
                      <a:endParaRPr lang="en-CA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/>
                        <a:t>1</a:t>
                      </a:r>
                      <a:endParaRPr lang="en-CA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/>
                        <a:t>Zr</a:t>
                      </a:r>
                      <a:endParaRPr lang="en-CA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/>
                        <a:t>Mg45Zn55 at.%</a:t>
                      </a:r>
                      <a:endParaRPr lang="en-CA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/>
                        <a:t>450</a:t>
                      </a:r>
                      <a:r>
                        <a:rPr lang="en-CA" sz="1200" baseline="30000"/>
                        <a:t>o</a:t>
                      </a:r>
                      <a:r>
                        <a:rPr lang="en-CA" sz="1200"/>
                        <a:t>C 3 days</a:t>
                      </a:r>
                      <a:endParaRPr lang="en-CA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/>
                        <a:t>2</a:t>
                      </a:r>
                      <a:endParaRPr lang="en-CA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/>
                        <a:t>Zr</a:t>
                      </a:r>
                      <a:endParaRPr lang="en-CA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/>
                        <a:t>Mg45Zn55 at.%</a:t>
                      </a:r>
                      <a:endParaRPr lang="en-CA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/>
                        <a:t>450</a:t>
                      </a:r>
                      <a:r>
                        <a:rPr lang="en-CA" sz="1200" baseline="30000"/>
                        <a:t>o</a:t>
                      </a:r>
                      <a:r>
                        <a:rPr lang="en-CA" sz="1200"/>
                        <a:t>C 7 days</a:t>
                      </a:r>
                      <a:endParaRPr lang="en-CA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/>
                        <a:t>3</a:t>
                      </a:r>
                      <a:endParaRPr lang="en-CA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/>
                        <a:t>Zr</a:t>
                      </a:r>
                      <a:endParaRPr lang="en-CA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/>
                        <a:t>Mg43Zn57 at.%</a:t>
                      </a:r>
                      <a:endParaRPr lang="en-CA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/>
                        <a:t>450</a:t>
                      </a:r>
                      <a:r>
                        <a:rPr lang="en-CA" sz="1200" baseline="30000"/>
                        <a:t>o</a:t>
                      </a:r>
                      <a:r>
                        <a:rPr lang="en-CA" sz="1200"/>
                        <a:t>C 7 days</a:t>
                      </a:r>
                      <a:endParaRPr lang="en-CA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CA" sz="1100" dirty="0">
                        <a:solidFill>
                          <a:srgbClr val="C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 err="1">
                          <a:solidFill>
                            <a:srgbClr val="C00000"/>
                          </a:solidFill>
                        </a:rPr>
                        <a:t>Zr</a:t>
                      </a:r>
                      <a:endParaRPr lang="en-CA" sz="1100" dirty="0">
                        <a:solidFill>
                          <a:srgbClr val="C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solidFill>
                            <a:srgbClr val="C00000"/>
                          </a:solidFill>
                        </a:rPr>
                        <a:t>Mg36Zn64 at.%</a:t>
                      </a:r>
                      <a:endParaRPr lang="en-CA" sz="1100">
                        <a:solidFill>
                          <a:srgbClr val="C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C00000"/>
                          </a:solidFill>
                        </a:rPr>
                        <a:t>450</a:t>
                      </a:r>
                      <a:r>
                        <a:rPr lang="en-CA" sz="1200" baseline="30000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lang="en-CA" sz="1200" dirty="0">
                          <a:solidFill>
                            <a:srgbClr val="C00000"/>
                          </a:solidFill>
                        </a:rPr>
                        <a:t>C 7 days</a:t>
                      </a:r>
                      <a:endParaRPr lang="en-CA" sz="1100" dirty="0">
                        <a:solidFill>
                          <a:srgbClr val="C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/>
                        <a:t>5</a:t>
                      </a:r>
                      <a:endParaRPr lang="en-CA" sz="11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 err="1"/>
                        <a:t>Zr</a:t>
                      </a:r>
                      <a:endParaRPr lang="en-CA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/>
                        <a:t>Mg30Zn70 at.%</a:t>
                      </a:r>
                      <a:endParaRPr lang="en-CA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/>
                        <a:t>450</a:t>
                      </a:r>
                      <a:r>
                        <a:rPr lang="en-CA" sz="1200" baseline="30000" dirty="0"/>
                        <a:t>o</a:t>
                      </a:r>
                      <a:r>
                        <a:rPr lang="en-CA" sz="1200" dirty="0"/>
                        <a:t>C 10 days</a:t>
                      </a:r>
                      <a:endParaRPr lang="en-CA" sz="1100" dirty="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CA" sz="1100" dirty="0">
                        <a:solidFill>
                          <a:srgbClr val="C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 err="1">
                          <a:solidFill>
                            <a:srgbClr val="C00000"/>
                          </a:solidFill>
                        </a:rPr>
                        <a:t>Zr</a:t>
                      </a:r>
                      <a:endParaRPr lang="en-CA" sz="1100" dirty="0">
                        <a:solidFill>
                          <a:srgbClr val="C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C00000"/>
                          </a:solidFill>
                        </a:rPr>
                        <a:t>Mg20Zn80 at.%</a:t>
                      </a:r>
                      <a:endParaRPr lang="en-CA" sz="1100" dirty="0">
                        <a:solidFill>
                          <a:srgbClr val="C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C00000"/>
                          </a:solidFill>
                        </a:rPr>
                        <a:t>450</a:t>
                      </a:r>
                      <a:r>
                        <a:rPr lang="en-CA" sz="1200" baseline="30000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lang="en-CA" sz="1200" dirty="0">
                          <a:solidFill>
                            <a:srgbClr val="C00000"/>
                          </a:solidFill>
                        </a:rPr>
                        <a:t>C 2 days</a:t>
                      </a:r>
                      <a:endParaRPr lang="en-CA" sz="1100" dirty="0">
                        <a:solidFill>
                          <a:srgbClr val="C00000"/>
                        </a:solidFill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/>
          <p:nvPr/>
        </p:nvPicPr>
        <p:blipFill>
          <a:blip r:embed="rId3" cstate="print"/>
          <a:srcRect l="17268" t="12526" r="14129" b="5133"/>
          <a:stretch>
            <a:fillRect/>
          </a:stretch>
        </p:blipFill>
        <p:spPr bwMode="auto">
          <a:xfrm>
            <a:off x="1284203" y="1034430"/>
            <a:ext cx="6024101" cy="522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23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Results and discussion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077580" y="3219212"/>
            <a:ext cx="48115" cy="4786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/>
          <p:cNvSpPr txBox="1"/>
          <p:nvPr/>
        </p:nvSpPr>
        <p:spPr>
          <a:xfrm>
            <a:off x="6109066" y="3054502"/>
            <a:ext cx="946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Key alloys</a:t>
            </a:r>
            <a:endParaRPr lang="en-CA" sz="1400" dirty="0"/>
          </a:p>
        </p:txBody>
      </p:sp>
      <p:graphicFrame>
        <p:nvGraphicFramePr>
          <p:cNvPr id="27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-180528" y="155361"/>
          <a:ext cx="8676456" cy="6452619"/>
        </p:xfrm>
        <a:graphic>
          <a:graphicData uri="http://schemas.openxmlformats.org/presentationml/2006/ole">
            <p:oleObj spid="_x0000_s4102" r:id="rId4" imgW="3901440" imgH="298704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24</a:t>
            </a:fld>
            <a:endParaRPr lang="en-CA"/>
          </a:p>
        </p:txBody>
      </p:sp>
      <p:pic>
        <p:nvPicPr>
          <p:cNvPr id="5" name="Picture 4" descr="key 4 2 weeks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5528" y="3918928"/>
            <a:ext cx="3268800" cy="2462400"/>
          </a:xfrm>
          <a:prstGeom prst="rect">
            <a:avLst/>
          </a:prstGeom>
        </p:spPr>
      </p:pic>
      <p:pic>
        <p:nvPicPr>
          <p:cNvPr id="7" name="Picture 6" descr="Key 101  450 4 weeks.png"/>
          <p:cNvPicPr/>
          <p:nvPr/>
        </p:nvPicPr>
        <p:blipFill>
          <a:blip r:embed="rId3" cstate="print">
            <a:lum bright="10000" contrast="20000"/>
          </a:blip>
          <a:srcRect l="3406"/>
          <a:stretch>
            <a:fillRect/>
          </a:stretch>
        </p:blipFill>
        <p:spPr>
          <a:xfrm>
            <a:off x="4327536" y="1052736"/>
            <a:ext cx="3096344" cy="2461849"/>
          </a:xfrm>
          <a:prstGeom prst="rect">
            <a:avLst/>
          </a:prstGeom>
        </p:spPr>
      </p:pic>
      <p:pic>
        <p:nvPicPr>
          <p:cNvPr id="8" name="Picture 7" descr="Key 102  450 4 weeks.png"/>
          <p:cNvPicPr/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1015168" y="3918928"/>
            <a:ext cx="3267678" cy="2461848"/>
          </a:xfrm>
          <a:prstGeom prst="rect">
            <a:avLst/>
          </a:prstGeom>
        </p:spPr>
      </p:pic>
      <p:pic>
        <p:nvPicPr>
          <p:cNvPr id="12" name="Picture 11" descr="Picture2.jpg"/>
          <p:cNvPicPr>
            <a:picLocks noChangeAspect="1"/>
          </p:cNvPicPr>
          <p:nvPr/>
        </p:nvPicPr>
        <p:blipFill>
          <a:blip r:embed="rId5" cstate="print"/>
          <a:srcRect l="35111" t="47407" r="16250" b="7211"/>
          <a:stretch>
            <a:fillRect/>
          </a:stretch>
        </p:blipFill>
        <p:spPr>
          <a:xfrm>
            <a:off x="1375208" y="1394984"/>
            <a:ext cx="2646000" cy="189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27536" y="714182"/>
            <a:ext cx="188814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No. 1 450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 4 weeks</a:t>
            </a:r>
            <a:endParaRPr lang="en-CA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015168" y="3594502"/>
            <a:ext cx="188814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No. 2 450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 4 weeks</a:t>
            </a:r>
            <a:endParaRPr lang="en-CA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383606" y="3594502"/>
            <a:ext cx="188814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No. 3 450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 4 weeks</a:t>
            </a:r>
            <a:endParaRPr lang="en-CA" sz="1600" dirty="0"/>
          </a:p>
        </p:txBody>
      </p:sp>
      <p:pic>
        <p:nvPicPr>
          <p:cNvPr id="9" name="Picture 8"/>
          <p:cNvPicPr/>
          <p:nvPr/>
        </p:nvPicPr>
        <p:blipFill>
          <a:blip r:embed="rId6" cstate="print"/>
          <a:srcRect l="35355" t="47846" r="16291" b="7256"/>
          <a:stretch>
            <a:fillRect/>
          </a:stretch>
        </p:blipFill>
        <p:spPr bwMode="auto">
          <a:xfrm>
            <a:off x="1375504" y="1394984"/>
            <a:ext cx="2664000" cy="188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Results and discussion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Diagram 22"/>
          <p:cNvGraphicFramePr/>
          <p:nvPr/>
        </p:nvGraphicFramePr>
        <p:xfrm>
          <a:off x="1259632" y="836712"/>
          <a:ext cx="6768752" cy="1160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Graphic spid="23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25</a:t>
            </a:fld>
            <a:endParaRPr lang="en-CA"/>
          </a:p>
        </p:txBody>
      </p:sp>
      <p:sp>
        <p:nvSpPr>
          <p:cNvPr id="16" name="TextBox 15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Results and discussion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Diagram 22"/>
          <p:cNvGraphicFramePr/>
          <p:nvPr/>
        </p:nvGraphicFramePr>
        <p:xfrm>
          <a:off x="1259632" y="836712"/>
          <a:ext cx="6768752" cy="1160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Content Placeholder 7"/>
          <p:cNvGraphicFramePr>
            <a:graphicFrameLocks noGrp="1"/>
          </p:cNvGraphicFramePr>
          <p:nvPr>
            <p:ph idx="1"/>
          </p:nvPr>
        </p:nvGraphicFramePr>
        <p:xfrm>
          <a:off x="1403648" y="2232248"/>
          <a:ext cx="6660232" cy="429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Down Arrow 19"/>
          <p:cNvSpPr/>
          <p:nvPr/>
        </p:nvSpPr>
        <p:spPr>
          <a:xfrm>
            <a:off x="2527336" y="3645024"/>
            <a:ext cx="216024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2527336" y="4941168"/>
            <a:ext cx="216024" cy="144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K:\THESIS\EXPERIMENTAL DATA\Key samples\SEM\KEY ALLOYS AT 450\No 43 AS CAST\s_m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3840000" cy="2880000"/>
          </a:xfrm>
          <a:prstGeom prst="rect">
            <a:avLst/>
          </a:prstGeom>
          <a:noFill/>
        </p:spPr>
      </p:pic>
      <p:pic>
        <p:nvPicPr>
          <p:cNvPr id="25603" name="Picture 3" descr="K:\THESIS\EXPERIMENTAL DATA\Key samples\SEM\07 21 2014\07 21 2014\35\image_m002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648200" y="3810000"/>
            <a:ext cx="3840000" cy="2880000"/>
          </a:xfrm>
          <a:prstGeom prst="rect">
            <a:avLst/>
          </a:prstGeom>
          <a:noFill/>
        </p:spPr>
      </p:pic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077200" y="3276600"/>
            <a:ext cx="4572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TextBox 31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Results and discussion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 descr="key 43 2 week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789040"/>
            <a:ext cx="3860930" cy="2908800"/>
          </a:xfrm>
          <a:prstGeom prst="rect">
            <a:avLst/>
          </a:prstGeom>
        </p:spPr>
      </p:pic>
      <p:pic>
        <p:nvPicPr>
          <p:cNvPr id="36" name="Picture 35" descr="key 43 as cas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836712"/>
            <a:ext cx="3881321" cy="290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838200"/>
            <a:ext cx="13599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No. </a:t>
            </a:r>
            <a:r>
              <a:rPr lang="en-US" altLang="zh-CN" dirty="0" smtClean="0"/>
              <a:t>6</a:t>
            </a:r>
            <a:r>
              <a:rPr lang="en-US" dirty="0" smtClean="0"/>
              <a:t> as cast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3810000"/>
            <a:ext cx="21008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No. </a:t>
            </a:r>
            <a:r>
              <a:rPr lang="en-US" altLang="zh-CN" dirty="0" smtClean="0"/>
              <a:t>6</a:t>
            </a:r>
            <a:r>
              <a:rPr lang="en-US" dirty="0" smtClean="0"/>
              <a:t> 450</a:t>
            </a:r>
            <a:r>
              <a:rPr lang="en-US" baseline="30000" dirty="0" smtClean="0"/>
              <a:t>o</a:t>
            </a:r>
            <a:r>
              <a:rPr lang="en-US" dirty="0" smtClean="0"/>
              <a:t>C 2 weeks</a:t>
            </a:r>
            <a:endParaRPr lang="en-CA" dirty="0"/>
          </a:p>
        </p:txBody>
      </p:sp>
      <p:pic>
        <p:nvPicPr>
          <p:cNvPr id="37" name="Picture 36" descr="key 43 4 weeks.pn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>
            <a:off x="4644008" y="3818461"/>
            <a:ext cx="3888432" cy="2922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48200" y="3810000"/>
            <a:ext cx="21008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No. </a:t>
            </a:r>
            <a:r>
              <a:rPr lang="en-US" altLang="zh-CN" dirty="0" smtClean="0"/>
              <a:t>6</a:t>
            </a:r>
            <a:r>
              <a:rPr lang="en-US" dirty="0" smtClean="0"/>
              <a:t> 450</a:t>
            </a:r>
            <a:r>
              <a:rPr lang="en-US" baseline="30000" dirty="0" smtClean="0"/>
              <a:t>o</a:t>
            </a:r>
            <a:r>
              <a:rPr lang="en-US" dirty="0" smtClean="0"/>
              <a:t>C 4 weeks</a:t>
            </a:r>
            <a:endParaRPr lang="en-CA" dirty="0"/>
          </a:p>
        </p:txBody>
      </p:sp>
      <p:pic>
        <p:nvPicPr>
          <p:cNvPr id="38" name="Picture 37" descr="6 as cast.jpg"/>
          <p:cNvPicPr>
            <a:picLocks noChangeAspect="1"/>
          </p:cNvPicPr>
          <p:nvPr/>
        </p:nvPicPr>
        <p:blipFill>
          <a:blip r:embed="rId7" cstate="print"/>
          <a:srcRect l="17037" t="58400" r="16233" b="6951"/>
          <a:stretch>
            <a:fillRect/>
          </a:stretch>
        </p:blipFill>
        <p:spPr>
          <a:xfrm>
            <a:off x="4392000" y="1700808"/>
            <a:ext cx="4752000" cy="1889349"/>
          </a:xfrm>
          <a:prstGeom prst="rect">
            <a:avLst/>
          </a:prstGeom>
        </p:spPr>
      </p:pic>
      <p:pic>
        <p:nvPicPr>
          <p:cNvPr id="39" name="Picture 38" descr="6 2 weeks.jpg"/>
          <p:cNvPicPr>
            <a:picLocks noChangeAspect="1"/>
          </p:cNvPicPr>
          <p:nvPr/>
        </p:nvPicPr>
        <p:blipFill>
          <a:blip r:embed="rId8" cstate="print"/>
          <a:srcRect l="17037" t="58400" r="16233" b="5901"/>
          <a:stretch>
            <a:fillRect/>
          </a:stretch>
        </p:blipFill>
        <p:spPr>
          <a:xfrm>
            <a:off x="4392000" y="1700808"/>
            <a:ext cx="4752000" cy="1946602"/>
          </a:xfrm>
          <a:prstGeom prst="rect">
            <a:avLst/>
          </a:prstGeom>
        </p:spPr>
      </p:pic>
      <p:pic>
        <p:nvPicPr>
          <p:cNvPr id="40" name="Picture 39" descr="6 4 weeks.jpg"/>
          <p:cNvPicPr>
            <a:picLocks noChangeAspect="1"/>
          </p:cNvPicPr>
          <p:nvPr/>
        </p:nvPicPr>
        <p:blipFill>
          <a:blip r:embed="rId9" cstate="print"/>
          <a:srcRect l="17037" t="58400" r="16233" b="5901"/>
          <a:stretch>
            <a:fillRect/>
          </a:stretch>
        </p:blipFill>
        <p:spPr>
          <a:xfrm>
            <a:off x="4392000" y="1700808"/>
            <a:ext cx="4752000" cy="1946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icture3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t="48766" b="7040"/>
          <a:stretch>
            <a:fillRect/>
          </a:stretch>
        </p:blipFill>
        <p:spPr>
          <a:xfrm>
            <a:off x="3435004" y="3717032"/>
            <a:ext cx="5817516" cy="2088232"/>
          </a:xfrm>
          <a:prstGeom prst="rect">
            <a:avLst/>
          </a:prstGeom>
        </p:spPr>
      </p:pic>
      <p:pic>
        <p:nvPicPr>
          <p:cNvPr id="6" name="Picture 5" descr="K:\THESIS\EXPERIMENTAL DATA\Key samples\SEM\KEY ALLOYS AT 450\key 44 450 2w\sem_m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2880000" cy="2160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79512" y="1115452"/>
            <a:ext cx="21008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No. </a:t>
            </a:r>
            <a:r>
              <a:rPr lang="en-US" altLang="zh-CN" dirty="0" smtClean="0"/>
              <a:t>7</a:t>
            </a:r>
            <a:r>
              <a:rPr lang="en-US" dirty="0" smtClean="0"/>
              <a:t> 450</a:t>
            </a:r>
            <a:r>
              <a:rPr lang="en-US" baseline="30000" dirty="0" smtClean="0"/>
              <a:t>o</a:t>
            </a:r>
            <a:r>
              <a:rPr lang="en-US" dirty="0" smtClean="0"/>
              <a:t>C 4 weeks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27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XRD study of the ternary compounds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191683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IM1</a:t>
            </a:r>
            <a:endParaRPr lang="en-CA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251520" y="3645024"/>
          <a:ext cx="3851919" cy="2291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83973"/>
                <a:gridCol w="1283973"/>
                <a:gridCol w="128397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MgZn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Crystal</a:t>
                      </a:r>
                      <a:r>
                        <a:rPr lang="en-US" baseline="0" dirty="0" smtClean="0"/>
                        <a:t> structure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Hexagonal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Space group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P6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mmc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Occupancy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30%Zr,</a:t>
                      </a:r>
                      <a:r>
                        <a:rPr lang="en-US" baseline="0" dirty="0" smtClean="0"/>
                        <a:t> 70%Mg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20480" y="328498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20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5438116" y="328498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40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4862052" y="328498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30</a:t>
            </a:r>
            <a:endParaRPr lang="en-US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6014180" y="328498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50</a:t>
            </a:r>
            <a:endParaRPr lang="en-US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6590244" y="328498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60</a:t>
            </a:r>
            <a:endParaRPr lang="en-US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7166308" y="328498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70</a:t>
            </a:r>
            <a:endParaRPr lang="en-US" sz="1050" dirty="0"/>
          </a:p>
        </p:txBody>
      </p:sp>
      <p:sp>
        <p:nvSpPr>
          <p:cNvPr id="17" name="TextBox 16"/>
          <p:cNvSpPr txBox="1"/>
          <p:nvPr/>
        </p:nvSpPr>
        <p:spPr>
          <a:xfrm>
            <a:off x="7777868" y="328498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80</a:t>
            </a:r>
            <a:endParaRPr lang="en-US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6048672" y="3501008"/>
            <a:ext cx="875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Position (2</a:t>
            </a:r>
            <a:r>
              <a:rPr lang="el-GR" sz="1050" dirty="0" smtClean="0"/>
              <a:t>θ</a:t>
            </a:r>
            <a:r>
              <a:rPr lang="en-US" sz="1050" dirty="0" smtClean="0"/>
              <a:t>)</a:t>
            </a:r>
            <a:endParaRPr lang="en-US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8281924" y="328498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90</a:t>
            </a:r>
            <a:endParaRPr lang="en-US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4321484" y="580526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20</a:t>
            </a:r>
            <a:endParaRPr lang="en-US" sz="1050" dirty="0"/>
          </a:p>
        </p:txBody>
      </p:sp>
      <p:sp>
        <p:nvSpPr>
          <p:cNvPr id="23" name="TextBox 22"/>
          <p:cNvSpPr txBox="1"/>
          <p:nvPr/>
        </p:nvSpPr>
        <p:spPr>
          <a:xfrm>
            <a:off x="5473612" y="583938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40</a:t>
            </a:r>
            <a:endParaRPr lang="en-US" sz="1050" dirty="0"/>
          </a:p>
        </p:txBody>
      </p:sp>
      <p:sp>
        <p:nvSpPr>
          <p:cNvPr id="24" name="TextBox 23"/>
          <p:cNvSpPr txBox="1"/>
          <p:nvPr/>
        </p:nvSpPr>
        <p:spPr>
          <a:xfrm>
            <a:off x="4897548" y="580526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30</a:t>
            </a:r>
            <a:endParaRPr lang="en-US" sz="1050" dirty="0"/>
          </a:p>
        </p:txBody>
      </p:sp>
      <p:sp>
        <p:nvSpPr>
          <p:cNvPr id="25" name="TextBox 24"/>
          <p:cNvSpPr txBox="1"/>
          <p:nvPr/>
        </p:nvSpPr>
        <p:spPr>
          <a:xfrm>
            <a:off x="6049676" y="583938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50</a:t>
            </a:r>
            <a:endParaRPr lang="en-US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6591248" y="583938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60</a:t>
            </a:r>
            <a:endParaRPr lang="en-US" sz="1050" dirty="0"/>
          </a:p>
        </p:txBody>
      </p:sp>
      <p:sp>
        <p:nvSpPr>
          <p:cNvPr id="27" name="TextBox 26"/>
          <p:cNvSpPr txBox="1"/>
          <p:nvPr/>
        </p:nvSpPr>
        <p:spPr>
          <a:xfrm>
            <a:off x="7129796" y="583938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70</a:t>
            </a:r>
            <a:endParaRPr lang="en-US" sz="1050" dirty="0"/>
          </a:p>
        </p:txBody>
      </p:sp>
      <p:sp>
        <p:nvSpPr>
          <p:cNvPr id="28" name="TextBox 27"/>
          <p:cNvSpPr txBox="1"/>
          <p:nvPr/>
        </p:nvSpPr>
        <p:spPr>
          <a:xfrm>
            <a:off x="7705860" y="580526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80</a:t>
            </a:r>
            <a:endParaRPr lang="en-US" sz="1050" dirty="0"/>
          </a:p>
        </p:txBody>
      </p:sp>
      <p:sp>
        <p:nvSpPr>
          <p:cNvPr id="29" name="TextBox 28"/>
          <p:cNvSpPr txBox="1"/>
          <p:nvPr/>
        </p:nvSpPr>
        <p:spPr>
          <a:xfrm>
            <a:off x="6121684" y="6055404"/>
            <a:ext cx="875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Position (2</a:t>
            </a:r>
            <a:r>
              <a:rPr lang="el-GR" sz="1050" dirty="0" smtClean="0"/>
              <a:t>θ</a:t>
            </a:r>
            <a:r>
              <a:rPr lang="en-US" sz="1050" dirty="0" smtClean="0"/>
              <a:t>)</a:t>
            </a:r>
            <a:endParaRPr lang="en-US" sz="1050" dirty="0"/>
          </a:p>
        </p:txBody>
      </p:sp>
      <p:sp>
        <p:nvSpPr>
          <p:cNvPr id="30" name="TextBox 29"/>
          <p:cNvSpPr txBox="1"/>
          <p:nvPr/>
        </p:nvSpPr>
        <p:spPr>
          <a:xfrm>
            <a:off x="8209916" y="583938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90</a:t>
            </a:r>
            <a:endParaRPr lang="en-US" sz="1050" dirty="0"/>
          </a:p>
        </p:txBody>
      </p:sp>
      <p:pic>
        <p:nvPicPr>
          <p:cNvPr id="31" name="Picture 30" descr="Picture1.pn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3419872" y="980728"/>
            <a:ext cx="5904657" cy="2300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/>
          </p:cNvGraphicFramePr>
          <p:nvPr/>
        </p:nvGraphicFramePr>
        <p:xfrm>
          <a:off x="2843212" y="3285579"/>
          <a:ext cx="6337300" cy="2879725"/>
        </p:xfrm>
        <a:graphic>
          <a:graphicData uri="http://schemas.openxmlformats.org/presentationml/2006/ole">
            <p:oleObj spid="_x0000_s51202" r:id="rId3" imgW="3901440" imgH="2987040" progId="Origin50.Graph">
              <p:embed/>
            </p:oleObj>
          </a:graphicData>
        </a:graphic>
      </p:graphicFrame>
      <p:graphicFrame>
        <p:nvGraphicFramePr>
          <p:cNvPr id="36865" name="Object 1"/>
          <p:cNvGraphicFramePr>
            <a:graphicFrameLocks/>
          </p:cNvGraphicFramePr>
          <p:nvPr/>
        </p:nvGraphicFramePr>
        <p:xfrm>
          <a:off x="2843212" y="836712"/>
          <a:ext cx="6337300" cy="2879725"/>
        </p:xfrm>
        <a:graphic>
          <a:graphicData uri="http://schemas.openxmlformats.org/presentationml/2006/ole">
            <p:oleObj spid="_x0000_s51203" r:id="rId4" imgW="30480000" imgH="23336250" progId="Origin50.Graph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79512" y="1115452"/>
            <a:ext cx="21008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No. </a:t>
            </a:r>
            <a:r>
              <a:rPr lang="en-US" altLang="zh-CN" dirty="0" smtClean="0"/>
              <a:t>7</a:t>
            </a:r>
            <a:r>
              <a:rPr lang="en-US" dirty="0" smtClean="0"/>
              <a:t> 450</a:t>
            </a:r>
            <a:r>
              <a:rPr lang="en-US" baseline="30000" dirty="0" smtClean="0"/>
              <a:t>o</a:t>
            </a:r>
            <a:r>
              <a:rPr lang="en-US" dirty="0" smtClean="0"/>
              <a:t>C 4 weeks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28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XRD study of the ternary compounds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191683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IM1</a:t>
            </a:r>
            <a:endParaRPr lang="en-CA" dirty="0"/>
          </a:p>
        </p:txBody>
      </p:sp>
      <p:pic>
        <p:nvPicPr>
          <p:cNvPr id="10" name="Picture 9" descr="Key 8  450 3 weeks Mg+IM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124984"/>
            <a:ext cx="2867027" cy="2160000"/>
          </a:xfrm>
          <a:prstGeom prst="rect">
            <a:avLst/>
          </a:prstGeom>
        </p:spPr>
      </p:pic>
      <p:pic>
        <p:nvPicPr>
          <p:cNvPr id="11" name="Picture 10" descr="Key 9  450 3 weeks Mg+IM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501008"/>
            <a:ext cx="2873514" cy="216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9512" y="1124744"/>
            <a:ext cx="21008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No. </a:t>
            </a:r>
            <a:r>
              <a:rPr lang="en-US" altLang="zh-CN" dirty="0" smtClean="0"/>
              <a:t>8</a:t>
            </a:r>
            <a:r>
              <a:rPr lang="en-US" dirty="0" smtClean="0"/>
              <a:t> 450</a:t>
            </a:r>
            <a:r>
              <a:rPr lang="en-US" baseline="30000" dirty="0" smtClean="0"/>
              <a:t>o</a:t>
            </a:r>
            <a:r>
              <a:rPr lang="en-US" dirty="0" smtClean="0"/>
              <a:t>C 4 weeks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179512" y="3501008"/>
            <a:ext cx="21008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No. </a:t>
            </a:r>
            <a:r>
              <a:rPr lang="en-US" altLang="zh-CN" dirty="0" smtClean="0"/>
              <a:t>9</a:t>
            </a:r>
            <a:r>
              <a:rPr lang="en-US" dirty="0" smtClean="0"/>
              <a:t> 450</a:t>
            </a:r>
            <a:r>
              <a:rPr lang="en-US" baseline="30000" dirty="0" smtClean="0"/>
              <a:t>o</a:t>
            </a:r>
            <a:r>
              <a:rPr lang="en-US" dirty="0" smtClean="0"/>
              <a:t>C 4 weeks</a:t>
            </a:r>
            <a:endParaRPr lang="en-CA" dirty="0"/>
          </a:p>
        </p:txBody>
      </p:sp>
      <p:sp>
        <p:nvSpPr>
          <p:cNvPr id="17" name="TextBox 16"/>
          <p:cNvSpPr txBox="1"/>
          <p:nvPr/>
        </p:nvSpPr>
        <p:spPr>
          <a:xfrm>
            <a:off x="4015437" y="112474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IM2</a:t>
            </a:r>
            <a:endParaRPr lang="en-CA" dirty="0"/>
          </a:p>
        </p:txBody>
      </p:sp>
      <p:sp>
        <p:nvSpPr>
          <p:cNvPr id="18" name="TextBox 17"/>
          <p:cNvSpPr txBox="1"/>
          <p:nvPr/>
        </p:nvSpPr>
        <p:spPr>
          <a:xfrm>
            <a:off x="4087445" y="357301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IM3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ictur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3861581"/>
            <a:ext cx="5940152" cy="2996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Results and discussion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M1 IM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764704"/>
            <a:ext cx="3852672" cy="2889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764704"/>
            <a:ext cx="22179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No. </a:t>
            </a:r>
            <a:r>
              <a:rPr lang="en-US" altLang="zh-CN" dirty="0" smtClean="0"/>
              <a:t>10</a:t>
            </a:r>
            <a:r>
              <a:rPr lang="en-US" dirty="0" smtClean="0"/>
              <a:t> 450</a:t>
            </a:r>
            <a:r>
              <a:rPr lang="en-US" baseline="30000" dirty="0" smtClean="0"/>
              <a:t>o</a:t>
            </a:r>
            <a:r>
              <a:rPr lang="en-US" dirty="0" smtClean="0"/>
              <a:t>C 4 weeks</a:t>
            </a:r>
            <a:endParaRPr lang="en-CA" dirty="0"/>
          </a:p>
        </p:txBody>
      </p:sp>
      <p:pic>
        <p:nvPicPr>
          <p:cNvPr id="6" name="Picture 5" descr="sem_m001-colo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764704"/>
            <a:ext cx="3854400" cy="28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0152" y="206084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IM2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7164288" y="184482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IM1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6660232" y="2924944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Mg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11" name="Picture 10" descr="10 4 weeks.jpg"/>
          <p:cNvPicPr>
            <a:picLocks noChangeAspect="1"/>
          </p:cNvPicPr>
          <p:nvPr/>
        </p:nvPicPr>
        <p:blipFill>
          <a:blip r:embed="rId5" cstate="print"/>
          <a:srcRect l="17841" t="60500" r="14625" b="5901"/>
          <a:stretch>
            <a:fillRect/>
          </a:stretch>
        </p:blipFill>
        <p:spPr>
          <a:xfrm>
            <a:off x="4716016" y="4365104"/>
            <a:ext cx="4203468" cy="1944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7704" y="213285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IM2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2987824" y="184482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IM1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2483768" y="2780928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Mg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29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844824"/>
            <a:ext cx="1791060" cy="172821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Introduction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3</a:t>
            </a:fld>
            <a:endParaRPr lang="en-CA" dirty="0"/>
          </a:p>
        </p:txBody>
      </p:sp>
      <p:grpSp>
        <p:nvGrpSpPr>
          <p:cNvPr id="13" name="Group 12"/>
          <p:cNvGrpSpPr/>
          <p:nvPr/>
        </p:nvGrpSpPr>
        <p:grpSpPr>
          <a:xfrm>
            <a:off x="899592" y="1906709"/>
            <a:ext cx="7560840" cy="5050683"/>
            <a:chOff x="1475656" y="1844824"/>
            <a:chExt cx="6144344" cy="4104456"/>
          </a:xfrm>
        </p:grpSpPr>
        <p:graphicFrame>
          <p:nvGraphicFramePr>
            <p:cNvPr id="12" name="Diagram 11"/>
            <p:cNvGraphicFramePr/>
            <p:nvPr/>
          </p:nvGraphicFramePr>
          <p:xfrm>
            <a:off x="1524000" y="1885280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7" name="Picture 6" descr="$(KGrHqVHJDcFHHRCvkjZBR4vZkBj8!~~60_35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5656" y="1844824"/>
              <a:ext cx="1386438" cy="1367952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8434" name="Picture 2" descr="http://dlcdnwebsite.asus.com/existone/websites/global/products/vJdmkTeKIF8r7BBX/magnessium.jpg"/>
            <p:cNvPicPr>
              <a:picLocks noChangeArrowheads="1"/>
            </p:cNvPicPr>
            <p:nvPr/>
          </p:nvPicPr>
          <p:blipFill>
            <a:blip r:embed="rId9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4211960" y="1844824"/>
              <a:ext cx="1368000" cy="1368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8436" name="Picture 4" descr="http://magnesiuminvestingnews.com/files/2011/10/fighterplane1.jpg"/>
            <p:cNvPicPr>
              <a:picLocks noChangeAspect="1" noChangeArrowheads="1"/>
            </p:cNvPicPr>
            <p:nvPr/>
          </p:nvPicPr>
          <p:blipFill>
            <a:blip r:embed="rId10" cstate="print">
              <a:lum contrast="10000"/>
            </a:blip>
            <a:srcRect l="26619" r="7720"/>
            <a:stretch>
              <a:fillRect/>
            </a:stretch>
          </p:blipFill>
          <p:spPr bwMode="auto">
            <a:xfrm>
              <a:off x="2843808" y="1844824"/>
              <a:ext cx="1356920" cy="1368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0" name="Rectangle 9"/>
          <p:cNvSpPr/>
          <p:nvPr/>
        </p:nvSpPr>
        <p:spPr>
          <a:xfrm>
            <a:off x="216024" y="908720"/>
            <a:ext cx="8748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altLang="zh-CN" sz="2400" dirty="0" smtClean="0"/>
              <a:t>application</a:t>
            </a:r>
            <a:r>
              <a:rPr lang="en-US" sz="2400" dirty="0" smtClean="0"/>
              <a:t> of </a:t>
            </a:r>
            <a:r>
              <a:rPr lang="en-US" sz="2400" b="1" dirty="0" smtClean="0"/>
              <a:t>Mg alloys</a:t>
            </a:r>
            <a:r>
              <a:rPr lang="en-US" sz="2400" dirty="0" smtClean="0"/>
              <a:t> has been increasing in automotive, aircraft, electronic and biomaterial industries.</a:t>
            </a:r>
            <a:endParaRPr lang="en-C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23528" y="6211669"/>
            <a:ext cx="3855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[1] http://www.mercedes-benz.ca</a:t>
            </a:r>
          </a:p>
          <a:p>
            <a:r>
              <a:rPr lang="en-US" dirty="0" smtClean="0"/>
              <a:t>[2] </a:t>
            </a:r>
            <a:r>
              <a:rPr lang="en-CA" dirty="0" smtClean="0"/>
              <a:t>http://www.rsc.org/chemistryworld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30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Results and discussion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ontent Placeholder 10" descr="key 39 2 weeks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032734"/>
            <a:ext cx="3352433" cy="2520000"/>
          </a:xfrm>
          <a:prstGeom prst="rect">
            <a:avLst/>
          </a:prstGeom>
        </p:spPr>
      </p:pic>
      <p:pic>
        <p:nvPicPr>
          <p:cNvPr id="8" name="Picture 7" descr="key 39 as cast.png"/>
          <p:cNvPicPr/>
          <p:nvPr/>
        </p:nvPicPr>
        <p:blipFill>
          <a:blip r:embed="rId4" cstate="print"/>
          <a:srcRect r="2027"/>
          <a:stretch>
            <a:fillRect/>
          </a:stretch>
        </p:blipFill>
        <p:spPr>
          <a:xfrm>
            <a:off x="899592" y="1032734"/>
            <a:ext cx="3243239" cy="252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9592" y="1032734"/>
            <a:ext cx="14770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No. </a:t>
            </a:r>
            <a:r>
              <a:rPr lang="en-US" altLang="zh-CN" dirty="0" smtClean="0"/>
              <a:t>13</a:t>
            </a:r>
            <a:r>
              <a:rPr lang="en-US" dirty="0" smtClean="0"/>
              <a:t> as cast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4499992" y="1032734"/>
            <a:ext cx="20521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No. </a:t>
            </a:r>
            <a:r>
              <a:rPr lang="en-US" altLang="zh-CN" dirty="0" smtClean="0"/>
              <a:t>13</a:t>
            </a:r>
            <a:r>
              <a:rPr lang="en-US" dirty="0" smtClean="0"/>
              <a:t> 450</a:t>
            </a:r>
            <a:r>
              <a:rPr lang="en-US" baseline="30000" dirty="0" smtClean="0"/>
              <a:t>o</a:t>
            </a:r>
            <a:r>
              <a:rPr lang="en-US" dirty="0" smtClean="0"/>
              <a:t>C 2 days</a:t>
            </a:r>
            <a:endParaRPr lang="en-CA" dirty="0"/>
          </a:p>
        </p:txBody>
      </p:sp>
      <p:pic>
        <p:nvPicPr>
          <p:cNvPr id="41" name="Picture 40" descr="39 2 weeks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rcRect l="55628" t="71000" r="15429" b="5901"/>
          <a:stretch>
            <a:fillRect/>
          </a:stretch>
        </p:blipFill>
        <p:spPr>
          <a:xfrm>
            <a:off x="5148064" y="4489118"/>
            <a:ext cx="3096344" cy="1892210"/>
          </a:xfrm>
          <a:prstGeom prst="rect">
            <a:avLst/>
          </a:prstGeom>
        </p:spPr>
      </p:pic>
      <p:pic>
        <p:nvPicPr>
          <p:cNvPr id="40" name="Picture 39" descr="IM4.png"/>
          <p:cNvPicPr/>
          <p:nvPr/>
        </p:nvPicPr>
        <p:blipFill>
          <a:blip r:embed="rId6" cstate="print">
            <a:lum contrast="30000"/>
          </a:blip>
          <a:srcRect t="9404" b="4702"/>
          <a:stretch>
            <a:fillRect/>
          </a:stretch>
        </p:blipFill>
        <p:spPr>
          <a:xfrm>
            <a:off x="4211960" y="3861048"/>
            <a:ext cx="5495026" cy="236363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380312" y="393305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IM4</a:t>
            </a:r>
            <a:endParaRPr lang="en-CA" dirty="0"/>
          </a:p>
        </p:txBody>
      </p:sp>
      <p:sp>
        <p:nvSpPr>
          <p:cNvPr id="43" name="TextBox 42"/>
          <p:cNvSpPr txBox="1"/>
          <p:nvPr/>
        </p:nvSpPr>
        <p:spPr>
          <a:xfrm>
            <a:off x="6588224" y="5085184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IM4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-180528" y="3501008"/>
            <a:ext cx="5757862" cy="2879725"/>
            <a:chOff x="-180528" y="3717032"/>
            <a:chExt cx="5757862" cy="2879725"/>
          </a:xfrm>
        </p:grpSpPr>
        <p:sp>
          <p:nvSpPr>
            <p:cNvPr id="44" name="TextBox 43"/>
            <p:cNvSpPr txBox="1"/>
            <p:nvPr/>
          </p:nvSpPr>
          <p:spPr>
            <a:xfrm>
              <a:off x="3059832" y="4077072"/>
              <a:ext cx="69281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 smtClean="0">
                  <a:latin typeface="Times New Roman" pitchFamily="18" charset="0"/>
                  <a:cs typeface="Times New Roman" pitchFamily="18" charset="0"/>
                </a:rPr>
                <a:t>Zn</a:t>
              </a:r>
            </a:p>
            <a:p>
              <a:r>
                <a:rPr lang="en-CA" sz="1400" dirty="0" smtClean="0">
                  <a:latin typeface="Times New Roman" pitchFamily="18" charset="0"/>
                  <a:cs typeface="Times New Roman" pitchFamily="18" charset="0"/>
                </a:rPr>
                <a:t>MgZn</a:t>
              </a:r>
              <a:r>
                <a:rPr lang="en-CA" sz="14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</a:p>
            <a:p>
              <a:r>
                <a:rPr lang="en-CA" sz="1400" dirty="0" smtClean="0">
                  <a:latin typeface="Times New Roman" pitchFamily="18" charset="0"/>
                  <a:cs typeface="Times New Roman" pitchFamily="18" charset="0"/>
                </a:rPr>
                <a:t>IM4</a:t>
              </a:r>
              <a:endParaRPr lang="en-CA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45" name="Object 2"/>
            <p:cNvGraphicFramePr>
              <a:graphicFrameLocks/>
            </p:cNvGraphicFramePr>
            <p:nvPr/>
          </p:nvGraphicFramePr>
          <p:xfrm>
            <a:off x="-180528" y="3717032"/>
            <a:ext cx="5757862" cy="2879725"/>
          </p:xfrm>
          <a:graphic>
            <a:graphicData uri="http://schemas.openxmlformats.org/presentationml/2006/ole">
              <p:oleObj spid="_x0000_s29703" name="Graph" r:id="rId7" imgW="4023360" imgH="3108960" progId="Origin50.Graph">
                <p:embed/>
              </p:oleObj>
            </a:graphicData>
          </a:graphic>
        </p:graphicFrame>
        <p:sp>
          <p:nvSpPr>
            <p:cNvPr id="46" name="Rectangle 45"/>
            <p:cNvSpPr/>
            <p:nvPr/>
          </p:nvSpPr>
          <p:spPr>
            <a:xfrm>
              <a:off x="827584" y="5877280"/>
              <a:ext cx="72008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971600" y="5877280"/>
              <a:ext cx="72008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763688" y="5517232"/>
              <a:ext cx="72008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907704" y="5517240"/>
              <a:ext cx="72008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267744" y="5805272"/>
              <a:ext cx="72008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1" name="Oval 50"/>
            <p:cNvSpPr/>
            <p:nvPr/>
          </p:nvSpPr>
          <p:spPr>
            <a:xfrm>
              <a:off x="2123728" y="4221088"/>
              <a:ext cx="72008" cy="7200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Oval 51"/>
            <p:cNvSpPr/>
            <p:nvPr/>
          </p:nvSpPr>
          <p:spPr>
            <a:xfrm>
              <a:off x="1763688" y="5373216"/>
              <a:ext cx="72008" cy="7200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Oval 52"/>
            <p:cNvSpPr/>
            <p:nvPr/>
          </p:nvSpPr>
          <p:spPr>
            <a:xfrm>
              <a:off x="1907704" y="5373216"/>
              <a:ext cx="72008" cy="7200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4" name="Oval 53"/>
            <p:cNvSpPr/>
            <p:nvPr/>
          </p:nvSpPr>
          <p:spPr>
            <a:xfrm>
              <a:off x="2771800" y="5661248"/>
              <a:ext cx="72008" cy="7200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5" name="Oval 54"/>
            <p:cNvSpPr/>
            <p:nvPr/>
          </p:nvSpPr>
          <p:spPr>
            <a:xfrm>
              <a:off x="3635896" y="5805264"/>
              <a:ext cx="72008" cy="7200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Oval 55"/>
            <p:cNvSpPr/>
            <p:nvPr/>
          </p:nvSpPr>
          <p:spPr>
            <a:xfrm>
              <a:off x="4283968" y="5805264"/>
              <a:ext cx="72008" cy="7200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7" name="Oval 56"/>
            <p:cNvSpPr/>
            <p:nvPr/>
          </p:nvSpPr>
          <p:spPr>
            <a:xfrm>
              <a:off x="4572000" y="5805264"/>
              <a:ext cx="72008" cy="7200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8" name="Isosceles Triangle 57"/>
            <p:cNvSpPr/>
            <p:nvPr/>
          </p:nvSpPr>
          <p:spPr>
            <a:xfrm>
              <a:off x="1789977" y="5805264"/>
              <a:ext cx="45719" cy="72008"/>
            </a:xfrm>
            <a:prstGeom prst="triangle">
              <a:avLst/>
            </a:prstGeom>
            <a:solidFill>
              <a:srgbClr val="0FA127"/>
            </a:solidFill>
            <a:ln>
              <a:solidFill>
                <a:srgbClr val="0FA1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9" name="Isosceles Triangle 58"/>
            <p:cNvSpPr/>
            <p:nvPr/>
          </p:nvSpPr>
          <p:spPr>
            <a:xfrm>
              <a:off x="1979712" y="5805264"/>
              <a:ext cx="45719" cy="72008"/>
            </a:xfrm>
            <a:prstGeom prst="triangle">
              <a:avLst/>
            </a:prstGeom>
            <a:solidFill>
              <a:srgbClr val="0FA127"/>
            </a:solidFill>
            <a:ln>
              <a:solidFill>
                <a:srgbClr val="0FA1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0" name="Isosceles Triangle 59"/>
            <p:cNvSpPr/>
            <p:nvPr/>
          </p:nvSpPr>
          <p:spPr>
            <a:xfrm>
              <a:off x="2006001" y="5661248"/>
              <a:ext cx="45719" cy="72008"/>
            </a:xfrm>
            <a:prstGeom prst="triangle">
              <a:avLst/>
            </a:prstGeom>
            <a:solidFill>
              <a:srgbClr val="0FA127"/>
            </a:solidFill>
            <a:ln>
              <a:solidFill>
                <a:srgbClr val="0FA1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1" name="Isosceles Triangle 60"/>
            <p:cNvSpPr/>
            <p:nvPr/>
          </p:nvSpPr>
          <p:spPr>
            <a:xfrm>
              <a:off x="2339752" y="5877272"/>
              <a:ext cx="45719" cy="72008"/>
            </a:xfrm>
            <a:prstGeom prst="triangle">
              <a:avLst/>
            </a:prstGeom>
            <a:solidFill>
              <a:srgbClr val="0FA127"/>
            </a:solidFill>
            <a:ln>
              <a:solidFill>
                <a:srgbClr val="0FA1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2" name="Isosceles Triangle 61"/>
            <p:cNvSpPr/>
            <p:nvPr/>
          </p:nvSpPr>
          <p:spPr>
            <a:xfrm>
              <a:off x="3635896" y="5661248"/>
              <a:ext cx="45719" cy="72008"/>
            </a:xfrm>
            <a:prstGeom prst="triangle">
              <a:avLst/>
            </a:prstGeom>
            <a:solidFill>
              <a:srgbClr val="0FA127"/>
            </a:solidFill>
            <a:ln>
              <a:solidFill>
                <a:srgbClr val="0FA1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3" name="Oval 62"/>
            <p:cNvSpPr/>
            <p:nvPr/>
          </p:nvSpPr>
          <p:spPr>
            <a:xfrm>
              <a:off x="2987824" y="4221088"/>
              <a:ext cx="72008" cy="7200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987824" y="4437112"/>
              <a:ext cx="72008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5" name="Isosceles Triangle 64"/>
            <p:cNvSpPr/>
            <p:nvPr/>
          </p:nvSpPr>
          <p:spPr>
            <a:xfrm>
              <a:off x="3014113" y="4653136"/>
              <a:ext cx="45719" cy="72008"/>
            </a:xfrm>
            <a:prstGeom prst="triangle">
              <a:avLst/>
            </a:prstGeom>
            <a:solidFill>
              <a:srgbClr val="0FA127"/>
            </a:solidFill>
            <a:ln>
              <a:solidFill>
                <a:srgbClr val="0FA1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2" grpId="0"/>
      <p:bldP spid="42" grpId="1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Conclusion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31</a:t>
            </a:fld>
            <a:endParaRPr lang="en-CA"/>
          </a:p>
        </p:txBody>
      </p:sp>
      <p:cxnSp>
        <p:nvCxnSpPr>
          <p:cNvPr id="16" name="Straight Connector 15"/>
          <p:cNvCxnSpPr/>
          <p:nvPr/>
        </p:nvCxnSpPr>
        <p:spPr>
          <a:xfrm>
            <a:off x="9144000" y="479715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sothermal section.jpg.png"/>
          <p:cNvPicPr/>
          <p:nvPr/>
        </p:nvPicPr>
        <p:blipFill>
          <a:blip r:embed="rId3" cstate="print"/>
          <a:srcRect l="16118" t="10884" r="13518" b="7937"/>
          <a:stretch>
            <a:fillRect/>
          </a:stretch>
        </p:blipFill>
        <p:spPr>
          <a:xfrm>
            <a:off x="179512" y="980728"/>
            <a:ext cx="6204917" cy="54713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1432" y="620688"/>
            <a:ext cx="5112568" cy="1815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Four ternary compounds of IM1, IM2, IM3 and IM4 are detected for the first time in the Mg-Zn-</a:t>
            </a:r>
            <a:r>
              <a:rPr lang="en-US" sz="2800" dirty="0" err="1" smtClean="0"/>
              <a:t>Zr</a:t>
            </a:r>
            <a:r>
              <a:rPr lang="en-US" sz="2800" dirty="0" smtClean="0"/>
              <a:t> system</a:t>
            </a:r>
            <a:r>
              <a:rPr lang="zh-CN" altLang="en-US" sz="2800" dirty="0" smtClean="0"/>
              <a:t>；</a:t>
            </a:r>
            <a:endParaRPr lang="en-CA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032504" y="4797152"/>
            <a:ext cx="5111496" cy="1815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The crystal structure of IM1 has been determined by the XRD analysis of a single phase key alloy.</a:t>
            </a:r>
            <a:endParaRPr lang="en-CA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63888" y="1628800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450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031432" y="2492896"/>
            <a:ext cx="5112568" cy="224676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The composition</a:t>
            </a:r>
            <a:r>
              <a:rPr lang="en-US" altLang="zh-CN" sz="2800" dirty="0" smtClean="0"/>
              <a:t>s</a:t>
            </a:r>
            <a:r>
              <a:rPr lang="en-US" sz="2800" dirty="0" smtClean="0"/>
              <a:t>, homogeneity ranges and XRD patterns of the ternary compounds are determined by SEM, EDS and XRD techniques;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0.13454 1.85185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Suggestions for future work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32</a:t>
            </a:fld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755576" y="4581128"/>
            <a:ext cx="7632848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D</a:t>
            </a:r>
            <a:r>
              <a:rPr lang="en-US" altLang="zh-CN" sz="2800" dirty="0" smtClean="0"/>
              <a:t>evelopment of the methodology for preparation of Zr rich alloys.</a:t>
            </a:r>
            <a:endParaRPr lang="en-CA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1988840"/>
            <a:ext cx="7632848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DSC study to determine the </a:t>
            </a:r>
            <a:r>
              <a:rPr lang="en-US" sz="2800" dirty="0" err="1" smtClean="0">
                <a:solidFill>
                  <a:schemeClr val="tx1"/>
                </a:solidFill>
              </a:rPr>
              <a:t>liquidus</a:t>
            </a:r>
            <a:r>
              <a:rPr lang="en-US" sz="2800" dirty="0" smtClean="0">
                <a:solidFill>
                  <a:schemeClr val="tx1"/>
                </a:solidFill>
              </a:rPr>
              <a:t> surface and</a:t>
            </a:r>
            <a:endParaRPr lang="en-CA" sz="2800" dirty="0" smtClean="0">
              <a:solidFill>
                <a:schemeClr val="tx1"/>
              </a:solidFill>
            </a:endParaRPr>
          </a:p>
          <a:p>
            <a:pPr lvl="0"/>
            <a:r>
              <a:rPr lang="en-US" sz="2800" dirty="0" smtClean="0">
                <a:solidFill>
                  <a:schemeClr val="tx1"/>
                </a:solidFill>
              </a:rPr>
              <a:t> the invariant reactions of the Mg-Zn-Zr system;</a:t>
            </a:r>
            <a:endParaRPr lang="en-CA" sz="2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3068960"/>
            <a:ext cx="7632848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Thermodynamic modeling of the Mg-Zn-Zr ternary system with full range of concentrations and temperatures;</a:t>
            </a:r>
            <a:endParaRPr lang="en-CA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908720"/>
            <a:ext cx="7632848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XRD analysis to </a:t>
            </a:r>
            <a:r>
              <a:rPr lang="en-US" sz="2800" dirty="0" smtClean="0"/>
              <a:t>determine the crystal structures of the IM2, IM3 and IM4 compounds;</a:t>
            </a:r>
            <a:endParaRPr lang="en-CA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33</a:t>
            </a:fld>
            <a:endParaRPr lang="en-CA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070992"/>
            <a:ext cx="8001000" cy="2286000"/>
          </a:xfrm>
          <a:prstGeom prst="rect">
            <a:avLst/>
          </a:prstGeom>
          <a:solidFill>
            <a:schemeClr val="accent2">
              <a:lumMod val="75000"/>
              <a:alpha val="84000"/>
            </a:schemeClr>
          </a:solidFill>
          <a:ln w="38100" cap="flat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Myriad Web Pro" pitchFamily="34" charset="0"/>
              </a:rPr>
              <a:t>THANK YOU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Myriad Web Pro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43000" y="3645024"/>
            <a:ext cx="8001000" cy="2286000"/>
          </a:xfrm>
          <a:prstGeom prst="rect">
            <a:avLst/>
          </a:prstGeom>
          <a:solidFill>
            <a:srgbClr val="00B0F0">
              <a:alpha val="54000"/>
            </a:srgbClr>
          </a:solidFill>
          <a:ln w="38100" cap="flat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latin typeface="Myriad Web Pro" pitchFamily="34" charset="0"/>
              </a:rPr>
              <a:t>QUESTIONS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Myriad Web Pro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5 as cast.jpg"/>
          <p:cNvPicPr>
            <a:picLocks noChangeAspect="1"/>
          </p:cNvPicPr>
          <p:nvPr/>
        </p:nvPicPr>
        <p:blipFill>
          <a:blip r:embed="rId2" cstate="print"/>
          <a:srcRect l="16233" t="58805" r="16233" b="5901"/>
          <a:stretch>
            <a:fillRect/>
          </a:stretch>
        </p:blipFill>
        <p:spPr>
          <a:xfrm>
            <a:off x="4211960" y="1772816"/>
            <a:ext cx="4752000" cy="1901563"/>
          </a:xfrm>
          <a:prstGeom prst="rect">
            <a:avLst/>
          </a:prstGeom>
        </p:spPr>
      </p:pic>
      <p:pic>
        <p:nvPicPr>
          <p:cNvPr id="25606" name="Picture 6" descr="K:\THESIS\EXPERIMENTAL DATA\Key samples\SEM\KEY ALLOYS AT 450\No 36 450 2weeks 2\sem_m003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 bwMode="auto">
          <a:xfrm>
            <a:off x="297720" y="3736504"/>
            <a:ext cx="3840000" cy="2880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318320" y="4650904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IM2</a:t>
            </a:r>
            <a:endParaRPr lang="en-CA" sz="160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623120" y="4422304"/>
            <a:ext cx="28843" cy="3048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04120" y="5489104"/>
            <a:ext cx="72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MgZn</a:t>
            </a:r>
            <a:r>
              <a:rPr lang="en-US" sz="1600" baseline="-25000" dirty="0" smtClean="0">
                <a:solidFill>
                  <a:schemeClr val="bg1"/>
                </a:solidFill>
              </a:rPr>
              <a:t>2</a:t>
            </a:r>
            <a:endParaRPr lang="en-CA" sz="1600" baseline="-25000" dirty="0">
              <a:solidFill>
                <a:schemeClr val="bg1"/>
              </a:solidFill>
            </a:endParaRPr>
          </a:p>
        </p:txBody>
      </p:sp>
      <p:pic>
        <p:nvPicPr>
          <p:cNvPr id="15" name="Picture 14" descr="Picture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720" y="840904"/>
            <a:ext cx="3840000" cy="288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7720" y="764704"/>
            <a:ext cx="13599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No. 5 as cast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327720" y="3752104"/>
            <a:ext cx="21008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No. 5 450</a:t>
            </a:r>
            <a:r>
              <a:rPr lang="en-US" baseline="30000" dirty="0" smtClean="0"/>
              <a:t>o</a:t>
            </a:r>
            <a:r>
              <a:rPr lang="en-US" dirty="0" smtClean="0"/>
              <a:t>C 2 weeks</a:t>
            </a:r>
            <a:endParaRPr lang="en-CA" dirty="0"/>
          </a:p>
        </p:txBody>
      </p:sp>
      <p:pic>
        <p:nvPicPr>
          <p:cNvPr id="18" name="Picture 17" descr="Picture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111579"/>
            <a:ext cx="3358218" cy="2520525"/>
          </a:xfrm>
          <a:prstGeom prst="rect">
            <a:avLst/>
          </a:prstGeom>
        </p:spPr>
      </p:pic>
      <p:pic>
        <p:nvPicPr>
          <p:cNvPr id="25" name="Picture 24" descr="key 36 4 week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5829" y="3736504"/>
            <a:ext cx="3842891" cy="288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85829" y="3736504"/>
            <a:ext cx="16721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No. 5 450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C 4 weeks</a:t>
            </a:r>
            <a:endParaRPr lang="en-CA" sz="14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347520" y="620665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90056" y="4935488"/>
            <a:ext cx="850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Eutectic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Results and discussion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 descr="34 450 2 weeks.jpg"/>
          <p:cNvPicPr>
            <a:picLocks noChangeAspect="1"/>
          </p:cNvPicPr>
          <p:nvPr/>
        </p:nvPicPr>
        <p:blipFill>
          <a:blip r:embed="rId7" cstate="print"/>
          <a:srcRect l="16233" t="59506" r="15421" b="6684"/>
          <a:stretch>
            <a:fillRect/>
          </a:stretch>
        </p:blipFill>
        <p:spPr>
          <a:xfrm>
            <a:off x="4211960" y="1858660"/>
            <a:ext cx="4716000" cy="1786364"/>
          </a:xfrm>
          <a:prstGeom prst="rect">
            <a:avLst/>
          </a:prstGeom>
        </p:spPr>
      </p:pic>
      <p:pic>
        <p:nvPicPr>
          <p:cNvPr id="35" name="Picture 34" descr="5 4weeks.jpg"/>
          <p:cNvPicPr>
            <a:picLocks noChangeAspect="1"/>
          </p:cNvPicPr>
          <p:nvPr/>
        </p:nvPicPr>
        <p:blipFill>
          <a:blip r:embed="rId8" cstate="print"/>
          <a:srcRect l="16233" t="59350" r="16233" b="5901"/>
          <a:stretch>
            <a:fillRect/>
          </a:stretch>
        </p:blipFill>
        <p:spPr>
          <a:xfrm>
            <a:off x="4212488" y="1844824"/>
            <a:ext cx="4752000" cy="187220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372200" y="28529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CA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660232" y="3068960"/>
            <a:ext cx="130362" cy="3135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380312" y="2852936"/>
            <a:ext cx="4122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IM1</a:t>
            </a:r>
            <a:endParaRPr lang="en-CA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7380312" y="2924944"/>
            <a:ext cx="1251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(4 weeks)</a:t>
            </a:r>
            <a:endParaRPr lang="en-CA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7380312" y="3109610"/>
            <a:ext cx="144016" cy="3135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key 4 2 weeks.pn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60032" y="1124744"/>
            <a:ext cx="3268800" cy="2462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88110" y="800318"/>
            <a:ext cx="188814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No. 3 450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 4 weeks</a:t>
            </a:r>
            <a:endParaRPr lang="en-CA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14" grpId="0" animBg="1"/>
      <p:bldP spid="11" grpId="0" animBg="1"/>
      <p:bldP spid="24" grpId="0"/>
      <p:bldP spid="37" grpId="0"/>
      <p:bldP spid="38" grpId="0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35</a:t>
            </a:fld>
            <a:endParaRPr lang="en-CA"/>
          </a:p>
        </p:txBody>
      </p:sp>
      <p:pic>
        <p:nvPicPr>
          <p:cNvPr id="5" name="Content Placeholder 4" descr="liquid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30132"/>
            <a:ext cx="8229600" cy="2666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Liquid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36</a:t>
            </a:fld>
            <a:endParaRPr lang="en-CA"/>
          </a:p>
        </p:txBody>
      </p:sp>
      <p:pic>
        <p:nvPicPr>
          <p:cNvPr id="5" name="Picture 4" descr="key 51 1 week 2.pn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3707904" y="2204864"/>
            <a:ext cx="5188480" cy="3888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No. </a:t>
            </a:r>
            <a:r>
              <a:rPr lang="en-US" altLang="zh-CN" sz="3200" dirty="0" smtClean="0">
                <a:solidFill>
                  <a:schemeClr val="bg1"/>
                </a:solidFill>
              </a:rPr>
              <a:t>4</a:t>
            </a:r>
            <a:r>
              <a:rPr lang="en-US" sz="3200" dirty="0" smtClean="0">
                <a:solidFill>
                  <a:schemeClr val="bg1"/>
                </a:solidFill>
              </a:rPr>
              <a:t> 450</a:t>
            </a:r>
            <a:r>
              <a:rPr lang="en-US" sz="3200" baseline="30000" dirty="0" smtClean="0">
                <a:solidFill>
                  <a:schemeClr val="bg1"/>
                </a:solidFill>
              </a:rPr>
              <a:t>o</a:t>
            </a:r>
            <a:r>
              <a:rPr lang="en-US" sz="3200" dirty="0" smtClean="0">
                <a:solidFill>
                  <a:schemeClr val="bg1"/>
                </a:solidFill>
              </a:rPr>
              <a:t>C 1 week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key 51 as cast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504" y="908720"/>
            <a:ext cx="3960440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37</a:t>
            </a:fld>
            <a:endParaRPr lang="en-CA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533" t="10053" r="18536" b="2820"/>
          <a:stretch>
            <a:fillRect/>
          </a:stretch>
        </p:blipFill>
        <p:spPr bwMode="auto">
          <a:xfrm>
            <a:off x="323528" y="2060848"/>
            <a:ext cx="39604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 l="13823" t="8129" r="12811" b="6517"/>
          <a:stretch>
            <a:fillRect/>
          </a:stretch>
        </p:blipFill>
        <p:spPr bwMode="auto">
          <a:xfrm>
            <a:off x="4211960" y="1916832"/>
            <a:ext cx="425875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63688" y="5517232"/>
            <a:ext cx="645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at. 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68144" y="5517232"/>
            <a:ext cx="645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at. %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  <a:r>
              <a:rPr lang="en-US" altLang="zh-CN" sz="3200" dirty="0" smtClean="0">
                <a:solidFill>
                  <a:schemeClr val="bg1"/>
                </a:solidFill>
              </a:rPr>
              <a:t>rea to prepare samples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Introduction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4</a:t>
            </a:fld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216024" y="908720"/>
            <a:ext cx="8748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altLang="zh-CN" sz="2400" dirty="0" smtClean="0"/>
              <a:t>application</a:t>
            </a:r>
            <a:r>
              <a:rPr lang="en-US" sz="2400" dirty="0" smtClean="0"/>
              <a:t> of </a:t>
            </a:r>
            <a:r>
              <a:rPr lang="en-US" sz="2400" b="1" dirty="0" smtClean="0"/>
              <a:t>Mg alloys</a:t>
            </a:r>
            <a:r>
              <a:rPr lang="en-US" sz="2400" dirty="0" smtClean="0"/>
              <a:t> has been increasing in automotive, aircraft, electronic and biomaterial industries.</a:t>
            </a:r>
            <a:endParaRPr lang="en-CA" sz="2400" dirty="0"/>
          </a:p>
        </p:txBody>
      </p:sp>
      <p:pic>
        <p:nvPicPr>
          <p:cNvPr id="24" name="Content Placeholder 8" descr="IMG_2629-1-1280x9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1403"/>
            <a:ext cx="5903889" cy="4427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83" t="10954" r="10599" b="11086"/>
          <a:stretch/>
        </p:blipFill>
        <p:spPr bwMode="auto">
          <a:xfrm>
            <a:off x="7020272" y="2204863"/>
            <a:ext cx="1430034" cy="142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7031428" y="4095361"/>
            <a:ext cx="1426464" cy="1426464"/>
            <a:chOff x="5004048" y="2276872"/>
            <a:chExt cx="1426464" cy="1426464"/>
          </a:xfrm>
        </p:grpSpPr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004048" y="2276872"/>
              <a:ext cx="1426464" cy="1426464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48064" y="2348880"/>
              <a:ext cx="1133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Fuel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Down Arrow 30"/>
            <p:cNvSpPr/>
            <p:nvPr/>
          </p:nvSpPr>
          <p:spPr>
            <a:xfrm>
              <a:off x="5220072" y="2924944"/>
              <a:ext cx="1008112" cy="648072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7544" y="6309320"/>
            <a:ext cx="2451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 www.toovia.com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9267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Introduction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5</a:t>
            </a:fld>
            <a:endParaRPr lang="en-CA" dirty="0"/>
          </a:p>
        </p:txBody>
      </p:sp>
      <p:graphicFrame>
        <p:nvGraphicFramePr>
          <p:cNvPr id="19" name="Diagram 18"/>
          <p:cNvGraphicFramePr/>
          <p:nvPr/>
        </p:nvGraphicFramePr>
        <p:xfrm>
          <a:off x="-1620688" y="17412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" name="Diagram 19"/>
          <p:cNvGraphicFramePr/>
          <p:nvPr/>
        </p:nvGraphicFramePr>
        <p:xfrm>
          <a:off x="564232" y="17412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1" name="Diagram 20"/>
          <p:cNvGraphicFramePr/>
          <p:nvPr/>
        </p:nvGraphicFramePr>
        <p:xfrm>
          <a:off x="3419872" y="17728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37156" y="908720"/>
            <a:ext cx="829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/>
              <a:t>Alloying elements, added to Mg, improve its properties.</a:t>
            </a:r>
            <a:endParaRPr lang="en-CA" altLang="zh-CN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165003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Graphic spid="2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Introduction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6</a:t>
            </a:fld>
            <a:endParaRPr lang="en-CA" dirty="0"/>
          </a:p>
        </p:txBody>
      </p:sp>
      <p:graphicFrame>
        <p:nvGraphicFramePr>
          <p:cNvPr id="21" name="Diagram 20"/>
          <p:cNvGraphicFramePr/>
          <p:nvPr/>
        </p:nvGraphicFramePr>
        <p:xfrm>
          <a:off x="3419872" y="17728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37156" y="908720"/>
            <a:ext cx="829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/>
              <a:t>Alloying elements, added to Mg, improve its properties.</a:t>
            </a:r>
            <a:endParaRPr lang="en-CA" altLang="zh-CN" sz="2800" dirty="0" smtClean="0"/>
          </a:p>
        </p:txBody>
      </p:sp>
      <p:graphicFrame>
        <p:nvGraphicFramePr>
          <p:cNvPr id="8" name="Diagram 7"/>
          <p:cNvGraphicFramePr/>
          <p:nvPr/>
        </p:nvGraphicFramePr>
        <p:xfrm>
          <a:off x="-612576" y="17728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165003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7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Objectives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528" y="4602907"/>
            <a:ext cx="8424936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en-CA" sz="2800" dirty="0" smtClean="0"/>
              <a:t> To construct the isothermal section of the Mg-Zn-Zr ternary phase diagram at 450°C experimentally.</a:t>
            </a:r>
          </a:p>
          <a:p>
            <a:pPr algn="just">
              <a:spcBef>
                <a:spcPts val="1800"/>
              </a:spcBef>
            </a:pPr>
            <a:endParaRPr lang="en-US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323528" y="2132856"/>
            <a:ext cx="8568952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en-CA" sz="2800" dirty="0" smtClean="0"/>
              <a:t> To determine the formation of the ternary compounds, and their crystal structures. </a:t>
            </a:r>
          </a:p>
          <a:p>
            <a:pPr algn="just">
              <a:spcBef>
                <a:spcPts val="1800"/>
              </a:spcBef>
            </a:pPr>
            <a:endParaRPr lang="en-US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323528" y="3429000"/>
            <a:ext cx="8496944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en-CA" sz="2800" dirty="0" smtClean="0"/>
              <a:t> To investigate the solubility limits of the ternary and the binary compounds.</a:t>
            </a:r>
          </a:p>
          <a:p>
            <a:pPr algn="just">
              <a:spcBef>
                <a:spcPts val="1800"/>
              </a:spcBef>
            </a:pPr>
            <a:endParaRPr lang="en-US" b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323528" y="908720"/>
            <a:ext cx="8424936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en-CA" sz="2800" dirty="0" smtClean="0"/>
              <a:t> To study the phase </a:t>
            </a:r>
            <a:r>
              <a:rPr lang="en-CA" sz="2800" dirty="0" err="1" smtClean="0"/>
              <a:t>equilibria</a:t>
            </a:r>
            <a:r>
              <a:rPr lang="en-CA" sz="2800" dirty="0" smtClean="0"/>
              <a:t> of the various phases in    the Mg-Zn-Zr ternary system.</a:t>
            </a:r>
          </a:p>
          <a:p>
            <a:pPr>
              <a:spcBef>
                <a:spcPts val="1800"/>
              </a:spcBef>
            </a:pP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Literature review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8</a:t>
            </a:fld>
            <a:endParaRPr lang="en-CA"/>
          </a:p>
        </p:txBody>
      </p:sp>
      <p:pic>
        <p:nvPicPr>
          <p:cNvPr id="5" name="Picture 4" descr="Mg-Zn.tif"/>
          <p:cNvPicPr/>
          <p:nvPr/>
        </p:nvPicPr>
        <p:blipFill>
          <a:blip r:embed="rId2" cstate="print"/>
          <a:srcRect t="1675"/>
          <a:stretch>
            <a:fillRect/>
          </a:stretch>
        </p:blipFill>
        <p:spPr>
          <a:xfrm>
            <a:off x="588243" y="1026393"/>
            <a:ext cx="6936085" cy="47068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980728"/>
            <a:ext cx="99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r>
              <a:rPr lang="en-US" altLang="zh-CN" dirty="0" smtClean="0"/>
              <a:t>g-Zn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31640" y="3284984"/>
            <a:ext cx="563437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20272" y="306896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450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3528" y="5807005"/>
            <a:ext cx="5289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altLang="zh-CN" dirty="0" smtClean="0"/>
              <a:t>g-Zn, P. </a:t>
            </a:r>
            <a:r>
              <a:rPr lang="en-US" altLang="zh-CN" dirty="0" err="1" smtClean="0"/>
              <a:t>Ghosh</a:t>
            </a:r>
            <a:r>
              <a:rPr lang="en-US" altLang="zh-CN" dirty="0" smtClean="0"/>
              <a:t>, </a:t>
            </a:r>
            <a:r>
              <a:rPr lang="fr-CA" altLang="zh-CN" dirty="0" smtClean="0"/>
              <a:t>M. </a:t>
            </a:r>
            <a:r>
              <a:rPr lang="fr-CA" altLang="zh-CN" dirty="0" err="1" smtClean="0"/>
              <a:t>Mezbahul</a:t>
            </a:r>
            <a:r>
              <a:rPr lang="fr-CA" altLang="zh-CN" dirty="0" smtClean="0"/>
              <a:t>-Islam, M. </a:t>
            </a:r>
            <a:r>
              <a:rPr lang="fr-CA" altLang="zh-CN" dirty="0" err="1" smtClean="0"/>
              <a:t>Medraj</a:t>
            </a:r>
            <a:r>
              <a:rPr lang="fr-CA" altLang="zh-CN" dirty="0" smtClean="0"/>
              <a:t>, </a:t>
            </a:r>
            <a:r>
              <a:rPr lang="en-US" altLang="zh-CN" dirty="0" smtClean="0"/>
              <a:t>2012</a:t>
            </a:r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Literature review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CE4F-5460-446C-94C1-EE29B2EAE695}" type="slidenum">
              <a:rPr lang="en-CA" smtClean="0"/>
              <a:pPr/>
              <a:t>9</a:t>
            </a:fld>
            <a:endParaRPr lang="en-CA"/>
          </a:p>
        </p:txBody>
      </p:sp>
      <p:pic>
        <p:nvPicPr>
          <p:cNvPr id="15" name="Picture 14"/>
          <p:cNvPicPr/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907704" y="1124744"/>
            <a:ext cx="518457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699792" y="76470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altLang="zh-CN" dirty="0" smtClean="0"/>
              <a:t>g-</a:t>
            </a:r>
            <a:r>
              <a:rPr lang="en-US" altLang="zh-CN" dirty="0" err="1" smtClean="0"/>
              <a:t>Zr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699792" y="4653136"/>
            <a:ext cx="42484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999444" y="4437112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450</a:t>
            </a:r>
            <a:r>
              <a:rPr lang="en-US" altLang="zh-CN" baseline="30000" dirty="0" smtClean="0"/>
              <a:t>o</a:t>
            </a:r>
            <a:r>
              <a:rPr lang="en-US" altLang="zh-CN" dirty="0" smtClean="0"/>
              <a:t>C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51520" y="5951021"/>
            <a:ext cx="4098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Mg-</a:t>
            </a:r>
            <a:r>
              <a:rPr lang="en-US" dirty="0" err="1" smtClean="0"/>
              <a:t>Zr</a:t>
            </a:r>
            <a:r>
              <a:rPr lang="en-US" dirty="0" smtClean="0"/>
              <a:t>,  R. </a:t>
            </a:r>
            <a:r>
              <a:rPr lang="en-US" dirty="0" err="1" smtClean="0"/>
              <a:t>Arroyave</a:t>
            </a:r>
            <a:r>
              <a:rPr lang="en-US" dirty="0" smtClean="0"/>
              <a:t>, D. Shin, Z. K. Liu, </a:t>
            </a:r>
            <a:r>
              <a:rPr lang="en-US" altLang="zh-CN" dirty="0" smtClean="0"/>
              <a:t>2005</a:t>
            </a:r>
            <a:endParaRPr lang="en-US" dirty="0" smtClean="0"/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5871</TotalTime>
  <Words>1047</Words>
  <Application>Microsoft Office PowerPoint</Application>
  <PresentationFormat>On-screen Show (4:3)</PresentationFormat>
  <Paragraphs>373</Paragraphs>
  <Slides>37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Office Theme</vt:lpstr>
      <vt:lpstr>Origin Graph</vt:lpstr>
      <vt:lpstr>Graph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investigation of the Mg-Zn-Zr system through diffusion couples and key samples</dc:title>
  <dc:creator>xin</dc:creator>
  <cp:lastModifiedBy>Administrator</cp:lastModifiedBy>
  <cp:revision>136</cp:revision>
  <dcterms:created xsi:type="dcterms:W3CDTF">2015-04-20T17:50:25Z</dcterms:created>
  <dcterms:modified xsi:type="dcterms:W3CDTF">2015-06-04T03:45:09Z</dcterms:modified>
</cp:coreProperties>
</file>