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320" r:id="rId4"/>
    <p:sldId id="322" r:id="rId5"/>
    <p:sldId id="325" r:id="rId6"/>
    <p:sldId id="330" r:id="rId7"/>
    <p:sldId id="328" r:id="rId8"/>
    <p:sldId id="332" r:id="rId9"/>
    <p:sldId id="336" r:id="rId10"/>
    <p:sldId id="337" r:id="rId11"/>
    <p:sldId id="338" r:id="rId12"/>
    <p:sldId id="314" r:id="rId13"/>
    <p:sldId id="339" r:id="rId14"/>
    <p:sldId id="340" r:id="rId15"/>
    <p:sldId id="346" r:id="rId16"/>
    <p:sldId id="341" r:id="rId17"/>
    <p:sldId id="347" r:id="rId18"/>
    <p:sldId id="349" r:id="rId19"/>
    <p:sldId id="350" r:id="rId20"/>
    <p:sldId id="351" r:id="rId21"/>
    <p:sldId id="291" r:id="rId22"/>
    <p:sldId id="293" r:id="rId23"/>
    <p:sldId id="294" r:id="rId24"/>
    <p:sldId id="35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79153" autoAdjust="0"/>
  </p:normalViewPr>
  <p:slideViewPr>
    <p:cSldViewPr>
      <p:cViewPr varScale="1">
        <p:scale>
          <a:sx n="60" d="100"/>
          <a:sy n="60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0CDD2-7CB3-4C46-BAA0-8919322EFE05}" type="datetimeFigureOut">
              <a:rPr lang="en-CA" smtClean="0"/>
              <a:pPr/>
              <a:t>15/06/2012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E5D37-F2E1-44AB-9D81-BD3A03C43A2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C5F83-50A8-40D7-A6FE-FFC3A432AA96}" type="datetimeFigureOut">
              <a:rPr lang="en-CA" smtClean="0"/>
              <a:pPr/>
              <a:t>15/06/2012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695A2-F698-4BE0-8F6A-A15D1CBACFB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A19049-A73F-45A0-AA9C-34050F1C66FE}" type="slidenum">
              <a:rPr lang="en-CA" sz="1200">
                <a:latin typeface="Calibri" pitchFamily="34" charset="0"/>
              </a:rPr>
              <a:pPr algn="r"/>
              <a:t>2</a:t>
            </a:fld>
            <a:endParaRPr lang="en-CA" sz="120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12D19-F0F6-4BF2-9A7C-8ACB6E90FA26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12D19-F0F6-4BF2-9A7C-8ACB6E90FA26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12D19-F0F6-4BF2-9A7C-8ACB6E90FA26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12D19-F0F6-4BF2-9A7C-8ACB6E90FA26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12D19-F0F6-4BF2-9A7C-8ACB6E90FA26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12D19-F0F6-4BF2-9A7C-8ACB6E90FA26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E1D270-273F-4B0B-BA23-297F097CA151}" type="datetime1">
              <a:rPr lang="en-CA" smtClean="0"/>
              <a:pPr/>
              <a:t>15/06/2012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CA" smtClean="0"/>
              <a:t>Yuhong Yan and Min Chen, Concordia Unversity</a:t>
            </a:r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8EC408-5D08-4796-91CF-C782A90FCB7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AC13-6061-4719-AD46-D56660AA187B}" type="datetime1">
              <a:rPr lang="en-CA" smtClean="0"/>
              <a:pPr/>
              <a:t>15/06/2012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Yuhong Yan and Min Chen, Concordia Unversity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EEFE-C8F8-4D70-9089-7BC34FAAD06C}" type="datetime1">
              <a:rPr lang="en-CA" smtClean="0"/>
              <a:pPr/>
              <a:t>15/06/2012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Yuhong Yan and Min Chen, Concordia Unversity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0F2151-4B28-497F-84A7-86088EDAF853}" type="datetime1">
              <a:rPr lang="en-CA" smtClean="0"/>
              <a:pPr/>
              <a:t>15/06/2012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8EC408-5D08-4796-91CF-C782A90FCB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CA" smtClean="0"/>
              <a:t>Yuhong Yan and Min Chen, Concordia Unversity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3DA9E2-AA48-4A52-A258-65E5723B1C47}" type="datetime1">
              <a:rPr lang="en-CA" smtClean="0"/>
              <a:pPr/>
              <a:t>15/06/2012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CA" smtClean="0"/>
              <a:t>Yuhong Yan and Min Chen, Concordia Unversity</a:t>
            </a:r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8EC408-5D08-4796-91CF-C782A90FCB7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28A5-FB8E-4DAE-BD4E-6A1B88104D80}" type="datetime1">
              <a:rPr lang="en-CA" smtClean="0"/>
              <a:pPr/>
              <a:t>15/06/2012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Yuhong Yan and Min Chen, Concordia Unversity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6ED9-8389-490C-9400-0E38952B5D4F}" type="datetime1">
              <a:rPr lang="en-CA" smtClean="0"/>
              <a:pPr/>
              <a:t>15/06/2012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Yuhong Yan and Min Chen, Concordia Unversity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B181C7-A403-42E0-9F2B-68E96E45A726}" type="datetime1">
              <a:rPr lang="en-CA" smtClean="0"/>
              <a:pPr/>
              <a:t>15/06/2012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8EC408-5D08-4796-91CF-C782A90FCB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CA" smtClean="0"/>
              <a:t>Yuhong Yan and Min Chen, Concordia Unversity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C3D-324A-4D32-AE93-576BBB5841C6}" type="datetime1">
              <a:rPr lang="en-CA" smtClean="0"/>
              <a:pPr/>
              <a:t>15/06/2012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Yuhong Yan and Min Chen, Concordia Unversity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C9D35E-ED06-43B9-9A34-AF4869C0C6E8}" type="datetime1">
              <a:rPr lang="en-CA" smtClean="0"/>
              <a:pPr/>
              <a:t>15/06/2012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8EC408-5D08-4796-91CF-C782A90FCB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CA" smtClean="0"/>
              <a:t>Yuhong Yan and Min Chen, Concordia Unversity</a:t>
            </a: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9BFB74-5116-4A4B-BF9E-7E23B51F43E2}" type="datetime1">
              <a:rPr lang="en-CA" smtClean="0"/>
              <a:pPr/>
              <a:t>15/06/2012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8EC408-5D08-4796-91CF-C782A90FCB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CA" smtClean="0"/>
              <a:t>Yuhong Yan and Min Chen, Concordia Unversity</a:t>
            </a: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B7D4D2-1DCF-4248-BDCC-731EC37902ED}" type="datetime1">
              <a:rPr lang="en-CA" smtClean="0"/>
              <a:pPr/>
              <a:t>15/06/2012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Yuhong Yan and Min Chen, Concordia Unversity</a:t>
            </a:r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8EC408-5D08-4796-91CF-C782A90FCB7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2514600" y="3581400"/>
            <a:ext cx="5915025" cy="1676400"/>
          </a:xfrm>
        </p:spPr>
        <p:txBody>
          <a:bodyPr>
            <a:normAutofit fontScale="92500" lnSpcReduction="10000"/>
          </a:bodyPr>
          <a:lstStyle/>
          <a:p>
            <a:pPr defTabSz="405130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Min Chen,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and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</a:rPr>
              <a:t>uhong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Yan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defTabSz="4051300" eaLnBrk="1" hangingPunct="1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Concordia University, Montreal, Canada</a:t>
            </a:r>
          </a:p>
          <a:p>
            <a:pPr defTabSz="4051300" eaLnBrk="1" hangingPunct="1">
              <a:spcBef>
                <a:spcPct val="50000"/>
              </a:spcBef>
            </a:pPr>
            <a:endParaRPr lang="en-CA" dirty="0" smtClean="0">
              <a:solidFill>
                <a:schemeClr val="tx1"/>
              </a:solidFill>
            </a:endParaRPr>
          </a:p>
          <a:p>
            <a:pPr defTabSz="4051300" eaLnBrk="1" hangingPunct="1"/>
            <a:r>
              <a:rPr lang="en-CA" dirty="0" smtClean="0">
                <a:solidFill>
                  <a:schemeClr val="tx1"/>
                </a:solidFill>
              </a:rPr>
              <a:t>Presentation at </a:t>
            </a:r>
            <a:r>
              <a:rPr lang="en-CA" dirty="0" smtClean="0">
                <a:solidFill>
                  <a:schemeClr val="tx1"/>
                </a:solidFill>
              </a:rPr>
              <a:t>ICWS </a:t>
            </a:r>
            <a:r>
              <a:rPr lang="en-CA" dirty="0" smtClean="0">
                <a:solidFill>
                  <a:schemeClr val="tx1"/>
                </a:solidFill>
              </a:rPr>
              <a:t>2012</a:t>
            </a:r>
          </a:p>
          <a:p>
            <a:pPr defTabSz="4051300" eaLnBrk="1" hangingPunct="1"/>
            <a:r>
              <a:rPr lang="en-CA" dirty="0" smtClean="0">
                <a:solidFill>
                  <a:schemeClr val="tx1"/>
                </a:solidFill>
              </a:rPr>
              <a:t>June 24-29, </a:t>
            </a:r>
            <a:r>
              <a:rPr lang="en-CA" dirty="0" smtClean="0">
                <a:solidFill>
                  <a:schemeClr val="tx1"/>
                </a:solidFill>
              </a:rPr>
              <a:t>2012, </a:t>
            </a:r>
            <a:r>
              <a:rPr lang="en-CA" dirty="0" smtClean="0">
                <a:solidFill>
                  <a:schemeClr val="tx1"/>
                </a:solidFill>
              </a:rPr>
              <a:t>Hawaii </a:t>
            </a:r>
            <a:r>
              <a:rPr lang="en-CA" dirty="0" smtClean="0">
                <a:solidFill>
                  <a:schemeClr val="tx1"/>
                </a:solidFill>
              </a:rPr>
              <a:t>(Honolulu), USA</a:t>
            </a:r>
            <a:endParaRPr lang="en-CA" dirty="0" smtClean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979712" y="1124744"/>
            <a:ext cx="5915025" cy="1676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40513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C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692275" y="1052513"/>
            <a:ext cx="6696149" cy="1656407"/>
          </a:xfrm>
        </p:spPr>
        <p:txBody>
          <a:bodyPr/>
          <a:lstStyle/>
          <a:p>
            <a:pPr eaLnBrk="1" hangingPunct="1"/>
            <a:r>
              <a:rPr lang="en-US" sz="3200" cap="none" dirty="0" smtClean="0">
                <a:solidFill>
                  <a:schemeClr val="tx1"/>
                </a:solidFill>
                <a:latin typeface="Times New Roman" pitchFamily="18" charset="0"/>
              </a:rPr>
              <a:t>Redundant Service Removal in </a:t>
            </a:r>
            <a:br>
              <a:rPr lang="en-US" sz="3200" cap="none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cap="none" dirty="0" err="1" smtClean="0">
                <a:solidFill>
                  <a:schemeClr val="tx1"/>
                </a:solidFill>
                <a:latin typeface="Times New Roman" pitchFamily="18" charset="0"/>
              </a:rPr>
              <a:t>QoS</a:t>
            </a:r>
            <a:r>
              <a:rPr lang="en-US" sz="3200" cap="none" dirty="0" smtClean="0">
                <a:solidFill>
                  <a:schemeClr val="tx1"/>
                </a:solidFill>
                <a:latin typeface="Times New Roman" pitchFamily="18" charset="0"/>
              </a:rPr>
              <a:t>-aware </a:t>
            </a:r>
            <a:r>
              <a:rPr lang="en-US" sz="3200" cap="none" dirty="0" smtClean="0">
                <a:solidFill>
                  <a:schemeClr val="tx1"/>
                </a:solidFill>
                <a:latin typeface="Times New Roman" pitchFamily="18" charset="0"/>
              </a:rPr>
              <a:t>Service </a:t>
            </a:r>
            <a:r>
              <a:rPr lang="en-US" sz="3200" cap="none" dirty="0" smtClean="0">
                <a:solidFill>
                  <a:schemeClr val="tx1"/>
                </a:solidFill>
                <a:latin typeface="Times New Roman" pitchFamily="18" charset="0"/>
              </a:rPr>
              <a:t>Composition</a:t>
            </a:r>
            <a:endParaRPr lang="en-CA" sz="3200" cap="none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A Motivating Example</a:t>
            </a:r>
            <a:endParaRPr lang="en-CA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Case 1: Service W</a:t>
            </a:r>
            <a:r>
              <a:rPr lang="en-US" sz="2000" dirty="0" smtClean="0"/>
              <a:t>4</a:t>
            </a:r>
            <a:r>
              <a:rPr lang="en-US" dirty="0" smtClean="0"/>
              <a:t> is removed </a:t>
            </a:r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727A81-FB7D-4E5B-8DD5-EBA961D21E7A}" type="slidenum">
              <a:rPr lang="en-CA" smtClean="0"/>
              <a:pPr/>
              <a:t>10</a:t>
            </a:fld>
            <a:endParaRPr lang="en-CA"/>
          </a:p>
        </p:txBody>
      </p:sp>
      <p:pic>
        <p:nvPicPr>
          <p:cNvPr id="8" name="Picture 7" descr="case_figuresw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2060848"/>
            <a:ext cx="4697724" cy="4583378"/>
          </a:xfrm>
          <a:prstGeom prst="rect">
            <a:avLst/>
          </a:prstGeom>
        </p:spPr>
      </p:pic>
    </p:spTree>
  </p:cSld>
  <p:clrMapOvr>
    <a:masterClrMapping/>
  </p:clrMapOvr>
  <p:transition advTm="3342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A Motivating Example</a:t>
            </a:r>
            <a:endParaRPr lang="en-CA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r>
              <a:rPr lang="en-US" dirty="0" smtClean="0"/>
              <a:t>2: </a:t>
            </a:r>
            <a:r>
              <a:rPr lang="en-US" dirty="0" smtClean="0"/>
              <a:t>Service </a:t>
            </a:r>
            <a:r>
              <a:rPr lang="en-US" dirty="0" smtClean="0"/>
              <a:t>W</a:t>
            </a:r>
            <a:r>
              <a:rPr lang="en-US" sz="2000" dirty="0" smtClean="0"/>
              <a:t>5</a:t>
            </a:r>
            <a:r>
              <a:rPr lang="en-US" dirty="0" smtClean="0"/>
              <a:t> </a:t>
            </a:r>
            <a:r>
              <a:rPr lang="en-US" dirty="0" smtClean="0"/>
              <a:t>is removed </a:t>
            </a:r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727A81-FB7D-4E5B-8DD5-EBA961D21E7A}" type="slidenum">
              <a:rPr lang="en-CA" smtClean="0"/>
              <a:pPr/>
              <a:t>11</a:t>
            </a:fld>
            <a:endParaRPr lang="en-CA"/>
          </a:p>
        </p:txBody>
      </p:sp>
      <p:pic>
        <p:nvPicPr>
          <p:cNvPr id="7" name="Picture 6" descr="case_figuresw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060848"/>
            <a:ext cx="4695238" cy="4580953"/>
          </a:xfrm>
          <a:prstGeom prst="rect">
            <a:avLst/>
          </a:prstGeom>
        </p:spPr>
      </p:pic>
    </p:spTree>
  </p:cSld>
  <p:clrMapOvr>
    <a:masterClrMapping/>
  </p:clrMapOvr>
  <p:transition advTm="3342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Analysis of redundant service removal</a:t>
            </a:r>
          </a:p>
          <a:p>
            <a:pPr lvl="1"/>
            <a:r>
              <a:rPr lang="en-US" dirty="0" smtClean="0"/>
              <a:t>Extended Direct Acyclic Graph (EDAG)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 EDAG example: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7994848" cy="84172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Redundant Service Removal in </a:t>
            </a:r>
            <a:r>
              <a:rPr lang="en-US" sz="2800" dirty="0" err="1" smtClean="0"/>
              <a:t>QoS</a:t>
            </a:r>
            <a:r>
              <a:rPr lang="en-US" sz="2800" dirty="0" smtClean="0"/>
              <a:t>-aware Service Composition</a:t>
            </a:r>
            <a:endParaRPr lang="en-CA" sz="2800" dirty="0">
              <a:solidFill>
                <a:schemeClr val="tx2"/>
              </a:solidFill>
            </a:endParaRPr>
          </a:p>
        </p:txBody>
      </p:sp>
      <p:pic>
        <p:nvPicPr>
          <p:cNvPr id="7" name="Picture 6" descr="EDAG_defini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3" y="2492896"/>
            <a:ext cx="5852811" cy="1152128"/>
          </a:xfrm>
          <a:prstGeom prst="rect">
            <a:avLst/>
          </a:prstGeom>
        </p:spPr>
      </p:pic>
      <p:pic>
        <p:nvPicPr>
          <p:cNvPr id="10" name="Picture 9" descr="EDAG_examp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077072"/>
            <a:ext cx="5256584" cy="2268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Analysis of redundant service removal</a:t>
            </a:r>
          </a:p>
          <a:p>
            <a:pPr lvl="1"/>
            <a:r>
              <a:rPr lang="en-US" dirty="0" smtClean="0"/>
              <a:t>Key parameters: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13</a:t>
            </a:fld>
            <a:endParaRPr lang="en-C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7994848" cy="84172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Redundant Service Removal in </a:t>
            </a:r>
            <a:r>
              <a:rPr lang="en-US" sz="2800" dirty="0" err="1" smtClean="0"/>
              <a:t>QoS</a:t>
            </a:r>
            <a:r>
              <a:rPr lang="en-US" sz="2800" dirty="0" smtClean="0"/>
              <a:t>-aware Service Composition</a:t>
            </a:r>
            <a:endParaRPr lang="en-CA" sz="2800" dirty="0">
              <a:solidFill>
                <a:schemeClr val="tx2"/>
              </a:solidFill>
            </a:endParaRPr>
          </a:p>
        </p:txBody>
      </p:sp>
      <p:pic>
        <p:nvPicPr>
          <p:cNvPr id="5" name="Picture 4" descr="keyP_defini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492896"/>
            <a:ext cx="6603169" cy="607725"/>
          </a:xfrm>
          <a:prstGeom prst="rect">
            <a:avLst/>
          </a:prstGeom>
        </p:spPr>
      </p:pic>
      <p:pic>
        <p:nvPicPr>
          <p:cNvPr id="6" name="Picture 5" descr="keyP_examp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599" y="3717032"/>
            <a:ext cx="7237853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Analysis of redundant service removal</a:t>
            </a:r>
          </a:p>
          <a:p>
            <a:pPr lvl="1"/>
            <a:r>
              <a:rPr lang="en-US" dirty="0" smtClean="0"/>
              <a:t>Discovery of redundant services (Case 1)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</a:t>
            </a:r>
            <a:endParaRPr lang="en-US" dirty="0" smtClean="0"/>
          </a:p>
          <a:p>
            <a:pPr lvl="1"/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7994848" cy="84172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Redundant Service Removal in </a:t>
            </a:r>
            <a:r>
              <a:rPr lang="en-US" sz="2800" dirty="0" err="1" smtClean="0"/>
              <a:t>QoS</a:t>
            </a:r>
            <a:r>
              <a:rPr lang="en-US" sz="2800" dirty="0" smtClean="0"/>
              <a:t>-aware Service Composition</a:t>
            </a:r>
            <a:endParaRPr lang="en-CA" sz="2800" dirty="0">
              <a:solidFill>
                <a:schemeClr val="tx2"/>
              </a:solidFill>
            </a:endParaRPr>
          </a:p>
        </p:txBody>
      </p:sp>
      <p:pic>
        <p:nvPicPr>
          <p:cNvPr id="5" name="Picture 4" descr="redunt_cas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492896"/>
            <a:ext cx="6908686" cy="648072"/>
          </a:xfrm>
          <a:prstGeom prst="rect">
            <a:avLst/>
          </a:prstGeom>
        </p:spPr>
      </p:pic>
      <p:pic>
        <p:nvPicPr>
          <p:cNvPr id="6" name="Picture 5" descr="redundant_cas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3573016"/>
            <a:ext cx="6081338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Analysis of redundant service removal</a:t>
            </a:r>
          </a:p>
          <a:p>
            <a:pPr lvl="1"/>
            <a:r>
              <a:rPr lang="en-US" dirty="0" smtClean="0"/>
              <a:t>Discovery of redundant services (Case 2)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</a:t>
            </a:r>
            <a:endParaRPr lang="en-US" dirty="0" smtClean="0"/>
          </a:p>
          <a:p>
            <a:pPr lvl="1"/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15</a:t>
            </a:fld>
            <a:endParaRPr lang="en-C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7994848" cy="84172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Redundant Service Removal in </a:t>
            </a:r>
            <a:r>
              <a:rPr lang="en-US" sz="2800" dirty="0" err="1" smtClean="0"/>
              <a:t>QoS</a:t>
            </a:r>
            <a:r>
              <a:rPr lang="en-US" sz="2800" dirty="0" smtClean="0"/>
              <a:t>-aware Service Composition</a:t>
            </a:r>
            <a:endParaRPr lang="en-CA" sz="2800" dirty="0">
              <a:solidFill>
                <a:schemeClr val="tx2"/>
              </a:solidFill>
            </a:endParaRPr>
          </a:p>
        </p:txBody>
      </p:sp>
      <p:pic>
        <p:nvPicPr>
          <p:cNvPr id="7" name="Picture 6" descr="redunt_cas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492896"/>
            <a:ext cx="6920913" cy="648072"/>
          </a:xfrm>
          <a:prstGeom prst="rect">
            <a:avLst/>
          </a:prstGeom>
        </p:spPr>
      </p:pic>
      <p:pic>
        <p:nvPicPr>
          <p:cNvPr id="10" name="Picture 9" descr="redundant_cas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573016"/>
            <a:ext cx="6471372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 redundant service removal problem</a:t>
            </a:r>
          </a:p>
          <a:p>
            <a:pPr lvl="1"/>
            <a:r>
              <a:rPr lang="en-US" dirty="0" smtClean="0"/>
              <a:t>Variables and domains :</a:t>
            </a:r>
            <a:endParaRPr lang="en-US" dirty="0" smtClean="0"/>
          </a:p>
          <a:p>
            <a:pPr lvl="1"/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16</a:t>
            </a:fld>
            <a:endParaRPr lang="en-C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7994848" cy="84172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Redundant Service Removal in </a:t>
            </a:r>
            <a:r>
              <a:rPr lang="en-US" sz="2800" dirty="0" err="1" smtClean="0"/>
              <a:t>QoS</a:t>
            </a:r>
            <a:r>
              <a:rPr lang="en-US" sz="2800" dirty="0" smtClean="0"/>
              <a:t>-aware Service Composition</a:t>
            </a:r>
            <a:endParaRPr lang="en-CA" sz="2800" dirty="0">
              <a:solidFill>
                <a:schemeClr val="tx2"/>
              </a:solidFill>
            </a:endParaRPr>
          </a:p>
        </p:txBody>
      </p:sp>
      <p:pic>
        <p:nvPicPr>
          <p:cNvPr id="7" name="Picture 6" descr="definition_v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420888"/>
            <a:ext cx="6912768" cy="3667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 redundant service removal problem</a:t>
            </a:r>
          </a:p>
          <a:p>
            <a:pPr lvl="1"/>
            <a:r>
              <a:rPr lang="en-US" dirty="0" smtClean="0"/>
              <a:t>Objective function:  is the minimum total cost of the solution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Constrains: the solution needs to satisfy after redundancy removal</a:t>
            </a:r>
          </a:p>
          <a:p>
            <a:pPr marL="1074420" lvl="2" indent="-342900">
              <a:buSzPct val="100000"/>
              <a:buFont typeface="+mj-lt"/>
              <a:buAutoNum type="arabicParenR"/>
            </a:pPr>
            <a:r>
              <a:rPr lang="en-US" dirty="0" smtClean="0"/>
              <a:t>Initial inputs constraint:</a:t>
            </a:r>
            <a:endParaRPr lang="en-US" dirty="0" smtClean="0"/>
          </a:p>
          <a:p>
            <a:pPr lvl="1"/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17</a:t>
            </a:fld>
            <a:endParaRPr lang="en-C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7994848" cy="84172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Redundant Service Removal in </a:t>
            </a:r>
            <a:r>
              <a:rPr lang="en-US" sz="2800" dirty="0" err="1" smtClean="0"/>
              <a:t>QoS</a:t>
            </a:r>
            <a:r>
              <a:rPr lang="en-US" sz="2800" dirty="0" smtClean="0"/>
              <a:t>-aware Service Composition</a:t>
            </a:r>
            <a:endParaRPr lang="en-CA" sz="2800" dirty="0">
              <a:solidFill>
                <a:schemeClr val="tx2"/>
              </a:solidFill>
            </a:endParaRPr>
          </a:p>
        </p:txBody>
      </p:sp>
      <p:pic>
        <p:nvPicPr>
          <p:cNvPr id="6" name="Picture 5" descr="ob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492896"/>
            <a:ext cx="2808312" cy="871987"/>
          </a:xfrm>
          <a:prstGeom prst="rect">
            <a:avLst/>
          </a:prstGeom>
        </p:spPr>
      </p:pic>
      <p:pic>
        <p:nvPicPr>
          <p:cNvPr id="10" name="Picture 9" descr="init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4653136"/>
            <a:ext cx="1440160" cy="409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 redundant service removal problem</a:t>
            </a:r>
          </a:p>
          <a:p>
            <a:pPr lvl="1"/>
            <a:r>
              <a:rPr lang="en-US" dirty="0" smtClean="0"/>
              <a:t>Constrains:</a:t>
            </a:r>
            <a:endParaRPr lang="en-US" dirty="0" smtClean="0"/>
          </a:p>
          <a:p>
            <a:pPr marL="1074420" lvl="2" indent="-342900">
              <a:buSzPct val="100000"/>
              <a:buFont typeface="+mj-lt"/>
              <a:buAutoNum type="arabicParenR" startAt="2"/>
            </a:pPr>
            <a:r>
              <a:rPr lang="en-US" dirty="0" smtClean="0"/>
              <a:t>Goal constraint:</a:t>
            </a:r>
            <a:endParaRPr lang="en-US" dirty="0" smtClean="0"/>
          </a:p>
          <a:p>
            <a:pPr lvl="1"/>
            <a:endParaRPr lang="en-US" dirty="0" smtClean="0"/>
          </a:p>
          <a:p>
            <a:pPr marL="1074420" lvl="2" indent="-342900">
              <a:buSzPct val="100000"/>
              <a:buFont typeface="+mj-lt"/>
              <a:buAutoNum type="arabicParenR" startAt="3"/>
            </a:pPr>
            <a:r>
              <a:rPr lang="en-US" dirty="0" smtClean="0"/>
              <a:t>Service </a:t>
            </a:r>
            <a:r>
              <a:rPr lang="en-US" dirty="0" err="1" smtClean="0"/>
              <a:t>invokable</a:t>
            </a:r>
            <a:r>
              <a:rPr lang="en-US" dirty="0" smtClean="0"/>
              <a:t> constraint: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1074420" lvl="2" indent="-342900">
              <a:buSzPct val="100000"/>
              <a:buFont typeface="+mj-lt"/>
              <a:buAutoNum type="arabicParenR" startAt="4"/>
            </a:pPr>
            <a:r>
              <a:rPr lang="en-US" dirty="0" smtClean="0"/>
              <a:t>Key outputs constraint:</a:t>
            </a:r>
            <a:endParaRPr lang="en-US" dirty="0" smtClean="0"/>
          </a:p>
          <a:p>
            <a:pPr lvl="1"/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18</a:t>
            </a:fld>
            <a:endParaRPr lang="en-C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7994848" cy="84172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Redundant Service Removal in </a:t>
            </a:r>
            <a:r>
              <a:rPr lang="en-US" sz="2800" dirty="0" err="1" smtClean="0"/>
              <a:t>QoS</a:t>
            </a:r>
            <a:r>
              <a:rPr lang="en-US" sz="2800" dirty="0" smtClean="0"/>
              <a:t>-aware Service Composition</a:t>
            </a:r>
            <a:endParaRPr lang="en-CA" sz="2800" dirty="0">
              <a:solidFill>
                <a:schemeClr val="tx2"/>
              </a:solidFill>
            </a:endParaRPr>
          </a:p>
        </p:txBody>
      </p:sp>
      <p:pic>
        <p:nvPicPr>
          <p:cNvPr id="5" name="Picture 4" descr="go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636912"/>
            <a:ext cx="1296144" cy="386350"/>
          </a:xfrm>
          <a:prstGeom prst="rect">
            <a:avLst/>
          </a:prstGeom>
        </p:spPr>
      </p:pic>
      <p:pic>
        <p:nvPicPr>
          <p:cNvPr id="6" name="Picture 5" descr="invokab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3501008"/>
            <a:ext cx="5976664" cy="632451"/>
          </a:xfrm>
          <a:prstGeom prst="rect">
            <a:avLst/>
          </a:prstGeom>
        </p:spPr>
      </p:pic>
      <p:pic>
        <p:nvPicPr>
          <p:cNvPr id="10" name="Picture 9" descr="ckeyoutpu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4509120"/>
            <a:ext cx="4104456" cy="933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 redundant service removal problem</a:t>
            </a:r>
          </a:p>
          <a:p>
            <a:pPr lvl="1"/>
            <a:r>
              <a:rPr lang="en-US" dirty="0" smtClean="0"/>
              <a:t>Constraints:</a:t>
            </a:r>
          </a:p>
          <a:p>
            <a:pPr marL="1074420" lvl="2" indent="-342900">
              <a:buSzPct val="100000"/>
              <a:buFont typeface="+mj-lt"/>
              <a:buAutoNum type="arabicParenR" startAt="5"/>
            </a:pPr>
            <a:r>
              <a:rPr lang="en-US" dirty="0" smtClean="0"/>
              <a:t>Constraint on response time or throughput</a:t>
            </a:r>
          </a:p>
          <a:p>
            <a:pPr marL="1348740" lvl="3" indent="-342900">
              <a:buSzPct val="100000"/>
              <a:buFont typeface="Arial" pitchFamily="34" charset="0"/>
              <a:buChar char="•"/>
            </a:pPr>
            <a:r>
              <a:rPr lang="en-US" dirty="0" smtClean="0"/>
              <a:t>Constraint on response time</a:t>
            </a:r>
          </a:p>
          <a:p>
            <a:pPr marL="1348740" lvl="3" indent="-342900">
              <a:buSzPct val="100000"/>
              <a:buFont typeface="Arial" pitchFamily="34" charset="0"/>
              <a:buChar char="•"/>
            </a:pPr>
            <a:endParaRPr lang="en-US" dirty="0" smtClean="0"/>
          </a:p>
          <a:p>
            <a:pPr marL="1348740" lvl="3" indent="-342900">
              <a:buSzPct val="100000"/>
              <a:buFont typeface="Arial" pitchFamily="34" charset="0"/>
              <a:buChar char="•"/>
            </a:pPr>
            <a:endParaRPr lang="en-US" dirty="0" smtClean="0"/>
          </a:p>
          <a:p>
            <a:pPr marL="1348740" lvl="3" indent="-342900">
              <a:buSzPct val="100000"/>
              <a:buFont typeface="Arial" pitchFamily="34" charset="0"/>
              <a:buChar char="•"/>
            </a:pPr>
            <a:endParaRPr lang="en-US" dirty="0" smtClean="0"/>
          </a:p>
          <a:p>
            <a:pPr marL="1348740" lvl="3" indent="-342900">
              <a:buSzPct val="100000"/>
              <a:buFont typeface="Arial" pitchFamily="34" charset="0"/>
              <a:buChar char="•"/>
            </a:pPr>
            <a:endParaRPr lang="en-US" dirty="0" smtClean="0"/>
          </a:p>
          <a:p>
            <a:pPr marL="1348740" lvl="3" indent="-342900">
              <a:buSzPct val="100000"/>
              <a:buFont typeface="Arial" pitchFamily="34" charset="0"/>
              <a:buChar char="•"/>
            </a:pPr>
            <a:endParaRPr lang="en-US" dirty="0" smtClean="0"/>
          </a:p>
          <a:p>
            <a:pPr marL="1348740" lvl="3" indent="-342900">
              <a:buSzPct val="100000"/>
              <a:buFont typeface="Arial" pitchFamily="34" charset="0"/>
              <a:buChar char="•"/>
            </a:pPr>
            <a:r>
              <a:rPr lang="en-US" dirty="0" smtClean="0"/>
              <a:t>Constraint on throughput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19</a:t>
            </a:fld>
            <a:endParaRPr lang="en-C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7994848" cy="84172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Redundant Service Removal in </a:t>
            </a:r>
            <a:r>
              <a:rPr lang="en-US" sz="2800" dirty="0" err="1" smtClean="0"/>
              <a:t>QoS</a:t>
            </a:r>
            <a:r>
              <a:rPr lang="en-US" sz="2800" dirty="0" smtClean="0"/>
              <a:t>-aware Service Composition</a:t>
            </a:r>
            <a:endParaRPr lang="en-CA" sz="2800" dirty="0">
              <a:solidFill>
                <a:schemeClr val="tx2"/>
              </a:solidFill>
            </a:endParaRPr>
          </a:p>
        </p:txBody>
      </p:sp>
      <p:pic>
        <p:nvPicPr>
          <p:cNvPr id="5" name="Picture 4" descr="response-ti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068960"/>
            <a:ext cx="4830535" cy="1512168"/>
          </a:xfrm>
          <a:prstGeom prst="rect">
            <a:avLst/>
          </a:prstGeom>
        </p:spPr>
      </p:pic>
      <p:pic>
        <p:nvPicPr>
          <p:cNvPr id="6" name="Picture 5" descr="throughpu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19" y="5085184"/>
            <a:ext cx="4795931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50" cy="654050"/>
          </a:xfrm>
        </p:spPr>
        <p:txBody>
          <a:bodyPr>
            <a:normAutofit/>
          </a:bodyPr>
          <a:lstStyle/>
          <a:p>
            <a:pPr eaLnBrk="1" hangingPunct="1"/>
            <a:r>
              <a:rPr lang="en-CA" cap="none" dirty="0" smtClean="0"/>
              <a:t>Outline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29613" cy="372196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Background</a:t>
            </a:r>
            <a:endParaRPr lang="en-CA" dirty="0" smtClean="0"/>
          </a:p>
          <a:p>
            <a:pPr eaLnBrk="1" hangingPunct="1"/>
            <a:r>
              <a:rPr lang="en-CA" dirty="0" smtClean="0"/>
              <a:t>M</a:t>
            </a:r>
            <a:r>
              <a:rPr lang="en-CA" dirty="0" smtClean="0"/>
              <a:t>otivation</a:t>
            </a:r>
            <a:endParaRPr lang="en-CA" dirty="0" smtClean="0"/>
          </a:p>
          <a:p>
            <a:pPr eaLnBrk="1" hangingPunct="1"/>
            <a:r>
              <a:rPr lang="en-US" dirty="0" smtClean="0"/>
              <a:t>Redundant Service Removal in </a:t>
            </a:r>
            <a:r>
              <a:rPr lang="en-US" dirty="0" err="1" smtClean="0"/>
              <a:t>QoS</a:t>
            </a:r>
            <a:r>
              <a:rPr lang="en-US" dirty="0" smtClean="0"/>
              <a:t>-aware Service Composition</a:t>
            </a:r>
            <a:endParaRPr lang="en-CA" dirty="0" smtClean="0"/>
          </a:p>
          <a:p>
            <a:pPr lvl="1"/>
            <a:r>
              <a:rPr lang="en-US" dirty="0" smtClean="0"/>
              <a:t>Analysis of redundant service removal </a:t>
            </a:r>
            <a:endParaRPr lang="en-US" dirty="0" smtClean="0"/>
          </a:p>
          <a:p>
            <a:pPr lvl="1"/>
            <a:r>
              <a:rPr lang="en-US" dirty="0" smtClean="0"/>
              <a:t>Model redundant service removal problem</a:t>
            </a:r>
            <a:endParaRPr lang="en-US" dirty="0" smtClean="0"/>
          </a:p>
          <a:p>
            <a:pPr lvl="1"/>
            <a:r>
              <a:rPr lang="en-US" dirty="0" smtClean="0"/>
              <a:t>Redundant service removal algorithm</a:t>
            </a:r>
            <a:endParaRPr lang="en-CA" dirty="0" smtClean="0"/>
          </a:p>
          <a:p>
            <a:pPr eaLnBrk="1" hangingPunct="1"/>
            <a:r>
              <a:rPr lang="en-CA" dirty="0" smtClean="0"/>
              <a:t>Experiment</a:t>
            </a:r>
            <a:endParaRPr lang="en-CA" dirty="0" smtClean="0"/>
          </a:p>
          <a:p>
            <a:pPr eaLnBrk="1" hangingPunct="1"/>
            <a:r>
              <a:rPr lang="en-CA" dirty="0" smtClean="0"/>
              <a:t>Conclusion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20</a:t>
            </a:fld>
            <a:endParaRPr lang="en-C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7994848" cy="84172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Redundant Service Removal in </a:t>
            </a:r>
            <a:r>
              <a:rPr lang="en-US" sz="2800" dirty="0" err="1" smtClean="0"/>
              <a:t>QoS</a:t>
            </a:r>
            <a:r>
              <a:rPr lang="en-US" sz="2800" dirty="0" smtClean="0"/>
              <a:t>-aware Service Composition</a:t>
            </a:r>
            <a:endParaRPr lang="en-CA" sz="2800" dirty="0">
              <a:solidFill>
                <a:schemeClr val="tx2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Redundant service removal algorithm</a:t>
            </a:r>
            <a:endParaRPr lang="en-CA" dirty="0"/>
          </a:p>
        </p:txBody>
      </p:sp>
      <p:pic>
        <p:nvPicPr>
          <p:cNvPr id="11" name="Content Placeholder 6" descr="IP_Solv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348880"/>
            <a:ext cx="5904656" cy="2555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Experiment</a:t>
            </a:r>
            <a:endParaRPr lang="en-CA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Compare our results with </a:t>
            </a:r>
            <a:r>
              <a:rPr lang="en-US" dirty="0" smtClean="0"/>
              <a:t>another redundancy removal method</a:t>
            </a:r>
            <a:endParaRPr lang="en-US" dirty="0" smtClean="0"/>
          </a:p>
          <a:p>
            <a:pPr lvl="2"/>
            <a:r>
              <a:rPr lang="en-US" dirty="0" smtClean="0"/>
              <a:t>Removing redundant services from </a:t>
            </a:r>
            <a:r>
              <a:rPr lang="en-US" dirty="0" smtClean="0"/>
              <a:t>solutions  with optimal response </a:t>
            </a:r>
            <a:r>
              <a:rPr lang="en-US" dirty="0" smtClean="0"/>
              <a:t>time </a:t>
            </a:r>
          </a:p>
          <a:p>
            <a:pPr lvl="2"/>
            <a:r>
              <a:rPr lang="en-US" dirty="0" smtClean="0"/>
              <a:t>Removing redundant services from solutions  with </a:t>
            </a:r>
            <a:r>
              <a:rPr lang="en-US" dirty="0" smtClean="0"/>
              <a:t>optimal throughput</a:t>
            </a:r>
            <a:endParaRPr lang="en-US" dirty="0" smtClean="0"/>
          </a:p>
          <a:p>
            <a:r>
              <a:rPr lang="en-US" b="1" dirty="0" smtClean="0"/>
              <a:t>Set </a:t>
            </a:r>
            <a:r>
              <a:rPr lang="en-US" b="1" dirty="0" smtClean="0"/>
              <a:t>up:</a:t>
            </a:r>
          </a:p>
          <a:p>
            <a:pPr lvl="1"/>
            <a:r>
              <a:rPr lang="en-US" dirty="0" smtClean="0"/>
              <a:t>Select a dataset</a:t>
            </a:r>
          </a:p>
          <a:p>
            <a:pPr lvl="1"/>
            <a:r>
              <a:rPr lang="en-US" dirty="0" smtClean="0"/>
              <a:t>Run our </a:t>
            </a:r>
            <a:r>
              <a:rPr lang="en-US" dirty="0" smtClean="0"/>
              <a:t>algorithms to remove </a:t>
            </a:r>
            <a:r>
              <a:rPr lang="en-US" dirty="0" smtClean="0"/>
              <a:t>redundant services </a:t>
            </a:r>
          </a:p>
          <a:p>
            <a:pPr lvl="1"/>
            <a:r>
              <a:rPr lang="en-US" dirty="0" smtClean="0"/>
              <a:t>Compare the results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22</a:t>
            </a:fld>
            <a:endParaRPr lang="en-CA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Experiment</a:t>
            </a:r>
            <a:endParaRPr kumimoji="0" lang="en-CA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Content Placeholder 7" descr="experiment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6893780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Conclusion</a:t>
            </a:r>
            <a:endParaRPr lang="en-CA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proposed algorithm</a:t>
            </a:r>
            <a:r>
              <a:rPr lang="en-US" dirty="0" smtClean="0"/>
              <a:t>: optimizes the solution obtained by </a:t>
            </a:r>
            <a:r>
              <a:rPr lang="en-US" dirty="0" err="1" smtClean="0"/>
              <a:t>QoS</a:t>
            </a:r>
            <a:r>
              <a:rPr lang="en-US" dirty="0" smtClean="0"/>
              <a:t>-aware service composition methods taking advantage of redundancy removal</a:t>
            </a:r>
            <a:endParaRPr lang="en-US" dirty="0" smtClean="0"/>
          </a:p>
          <a:p>
            <a:r>
              <a:rPr lang="en-US" dirty="0" smtClean="0"/>
              <a:t>Our proposed algorithm: </a:t>
            </a:r>
            <a:r>
              <a:rPr lang="en-US" dirty="0" smtClean="0"/>
              <a:t>model redundant service removal problem as a integer optimization problem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068960"/>
            <a:ext cx="2746648" cy="724942"/>
          </a:xfrm>
        </p:spPr>
        <p:txBody>
          <a:bodyPr/>
          <a:lstStyle/>
          <a:p>
            <a:r>
              <a:rPr lang="en-US" cap="none" dirty="0" smtClean="0">
                <a:solidFill>
                  <a:srgbClr val="0070C0"/>
                </a:solidFill>
              </a:rPr>
              <a:t>Thank you !</a:t>
            </a:r>
            <a:endParaRPr lang="en-CA" cap="none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Web Service Composition (WSC) problem : (W, D</a:t>
            </a:r>
            <a:r>
              <a:rPr lang="en-CA" baseline="-25000" dirty="0" smtClean="0"/>
              <a:t>in</a:t>
            </a:r>
            <a:r>
              <a:rPr lang="en-CA" dirty="0" smtClean="0"/>
              <a:t>, </a:t>
            </a:r>
            <a:r>
              <a:rPr lang="en-CA" dirty="0" err="1" smtClean="0"/>
              <a:t>D</a:t>
            </a:r>
            <a:r>
              <a:rPr lang="en-CA" baseline="-25000" dirty="0" err="1" smtClean="0"/>
              <a:t>out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Composition Query: (D</a:t>
            </a:r>
            <a:r>
              <a:rPr lang="en-CA" baseline="-25000" dirty="0" smtClean="0"/>
              <a:t>in</a:t>
            </a:r>
            <a:r>
              <a:rPr lang="en-CA" dirty="0" smtClean="0"/>
              <a:t>, </a:t>
            </a:r>
            <a:r>
              <a:rPr lang="en-CA" dirty="0" err="1" smtClean="0"/>
              <a:t>D</a:t>
            </a:r>
            <a:r>
              <a:rPr lang="en-CA" baseline="-25000" dirty="0" err="1" smtClean="0"/>
              <a:t>out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Service model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16" name="Picture 15" descr="match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717032"/>
            <a:ext cx="5791514" cy="22636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Background</a:t>
            </a:r>
            <a:endParaRPr lang="en-CA" cap="none" dirty="0"/>
          </a:p>
        </p:txBody>
      </p:sp>
      <p:sp>
        <p:nvSpPr>
          <p:cNvPr id="8" name="Rounded Rectangle 7"/>
          <p:cNvSpPr/>
          <p:nvPr/>
        </p:nvSpPr>
        <p:spPr>
          <a:xfrm>
            <a:off x="3491880" y="3635732"/>
            <a:ext cx="864096" cy="36004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ounded Rectangle 8"/>
          <p:cNvSpPr/>
          <p:nvPr/>
        </p:nvSpPr>
        <p:spPr>
          <a:xfrm>
            <a:off x="3491880" y="4499828"/>
            <a:ext cx="864096" cy="36004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ounded Rectangle 12"/>
          <p:cNvSpPr/>
          <p:nvPr/>
        </p:nvSpPr>
        <p:spPr>
          <a:xfrm>
            <a:off x="3491880" y="5579948"/>
            <a:ext cx="936104" cy="36004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>
            <a:stCxn id="9" idx="2"/>
            <a:endCxn id="13" idx="0"/>
          </p:cNvCxnSpPr>
          <p:nvPr/>
        </p:nvCxnSpPr>
        <p:spPr>
          <a:xfrm rot="16200000" flipH="1">
            <a:off x="3581890" y="5201906"/>
            <a:ext cx="720080" cy="3600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2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727A81-FB7D-4E5B-8DD5-EBA961D21E7A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27" name="TextBox 26"/>
          <p:cNvSpPr txBox="1"/>
          <p:nvPr/>
        </p:nvSpPr>
        <p:spPr>
          <a:xfrm>
            <a:off x="3491880" y="285293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w = (in(w), out(w))</a:t>
            </a:r>
            <a:endParaRPr lang="en-CA" dirty="0"/>
          </a:p>
        </p:txBody>
      </p:sp>
    </p:spTree>
  </p:cSld>
  <p:clrMapOvr>
    <a:masterClrMapping/>
  </p:clrMapOvr>
  <p:transition advTm="7369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Background</a:t>
            </a:r>
            <a:endParaRPr lang="en-CA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criteria</a:t>
            </a:r>
          </a:p>
          <a:p>
            <a:pPr lvl="1"/>
            <a:r>
              <a:rPr lang="en-US" dirty="0" smtClean="0"/>
              <a:t>Response time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Throughput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Execution cost</a:t>
            </a:r>
            <a:endParaRPr lang="en-US" dirty="0" smtClean="0"/>
          </a:p>
          <a:p>
            <a:endParaRPr lang="en-CA" dirty="0"/>
          </a:p>
        </p:txBody>
      </p:sp>
      <p:pic>
        <p:nvPicPr>
          <p:cNvPr id="4" name="Picture 3" descr="responseQ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636912"/>
            <a:ext cx="3024336" cy="830862"/>
          </a:xfrm>
          <a:prstGeom prst="rect">
            <a:avLst/>
          </a:prstGeom>
        </p:spPr>
      </p:pic>
      <p:pic>
        <p:nvPicPr>
          <p:cNvPr id="5" name="Picture 4" descr="throughputQ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1" y="4149080"/>
            <a:ext cx="2824931" cy="72008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4</a:t>
            </a:fld>
            <a:endParaRPr lang="en-CA"/>
          </a:p>
        </p:txBody>
      </p:sp>
      <p:pic>
        <p:nvPicPr>
          <p:cNvPr id="9" name="Picture 8" descr="Cos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41465" y="5589240"/>
            <a:ext cx="2562583" cy="409632"/>
          </a:xfrm>
          <a:prstGeom prst="rect">
            <a:avLst/>
          </a:prstGeom>
        </p:spPr>
      </p:pic>
    </p:spTree>
  </p:cSld>
  <p:clrMapOvr>
    <a:masterClrMapping/>
  </p:clrMapOvr>
  <p:transition advTm="6032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QoS</a:t>
            </a:r>
            <a:r>
              <a:rPr lang="en-US" dirty="0" smtClean="0"/>
              <a:t>-aware </a:t>
            </a:r>
            <a:r>
              <a:rPr lang="en-US" dirty="0" smtClean="0"/>
              <a:t>service composition</a:t>
            </a:r>
          </a:p>
          <a:p>
            <a:pPr lvl="1"/>
            <a:r>
              <a:rPr lang="en-CA" dirty="0" smtClean="0"/>
              <a:t>Composition Query: (D</a:t>
            </a:r>
            <a:r>
              <a:rPr lang="en-CA" baseline="-25000" dirty="0" smtClean="0"/>
              <a:t>in</a:t>
            </a:r>
            <a:r>
              <a:rPr lang="en-CA" dirty="0" smtClean="0"/>
              <a:t>, </a:t>
            </a:r>
            <a:r>
              <a:rPr lang="en-CA" dirty="0" err="1" smtClean="0"/>
              <a:t>D</a:t>
            </a:r>
            <a:r>
              <a:rPr lang="en-CA" baseline="-25000" dirty="0" err="1" smtClean="0"/>
              <a:t>out</a:t>
            </a:r>
            <a:r>
              <a:rPr lang="en-CA" dirty="0" err="1" smtClean="0"/>
              <a:t>,Q</a:t>
            </a:r>
            <a:r>
              <a:rPr lang="en-CA" dirty="0" smtClean="0"/>
              <a:t>)</a:t>
            </a:r>
          </a:p>
          <a:p>
            <a:pPr lvl="1"/>
            <a:r>
              <a:rPr lang="en-US" dirty="0" smtClean="0"/>
              <a:t>Objective: achieve both functional goals and </a:t>
            </a: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 smtClean="0"/>
              <a:t>optimization</a:t>
            </a:r>
            <a:endParaRPr lang="en-CA" dirty="0" smtClean="0"/>
          </a:p>
          <a:p>
            <a:pPr lvl="1"/>
            <a:r>
              <a:rPr lang="en-US" dirty="0" smtClean="0"/>
              <a:t>The solution</a:t>
            </a:r>
            <a:endParaRPr lang="en-CA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S</a:t>
            </a:r>
            <a:r>
              <a:rPr lang="en-CA" dirty="0" smtClean="0"/>
              <a:t>ervice model: </a:t>
            </a:r>
            <a:endParaRPr lang="en-US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US" dirty="0" smtClean="0"/>
          </a:p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7467600" cy="98573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Background</a:t>
            </a:r>
            <a:endParaRPr kumimoji="0" lang="en-CA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544522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w = (in(w), out(w</a:t>
            </a:r>
            <a:r>
              <a:rPr lang="en-US" dirty="0" smtClean="0"/>
              <a:t>), Q(w))</a:t>
            </a:r>
            <a:endParaRPr lang="en-CA" dirty="0"/>
          </a:p>
        </p:txBody>
      </p:sp>
      <p:pic>
        <p:nvPicPr>
          <p:cNvPr id="9" name="Picture 8" descr="qosawarew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501008"/>
            <a:ext cx="4536504" cy="17305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QoS</a:t>
            </a:r>
            <a:r>
              <a:rPr lang="en-US" dirty="0" smtClean="0"/>
              <a:t>-aware </a:t>
            </a:r>
            <a:r>
              <a:rPr lang="en-US" dirty="0" smtClean="0"/>
              <a:t>service composition</a:t>
            </a:r>
          </a:p>
          <a:p>
            <a:pPr lvl="1"/>
            <a:r>
              <a:rPr lang="en-US" dirty="0" smtClean="0"/>
              <a:t>It is </a:t>
            </a:r>
            <a:r>
              <a:rPr lang="en-US" dirty="0" smtClean="0"/>
              <a:t>widely studied in Web Service Challenge (WSC</a:t>
            </a:r>
            <a:r>
              <a:rPr lang="en-US" dirty="0" smtClean="0"/>
              <a:t>) competition.</a:t>
            </a:r>
          </a:p>
          <a:p>
            <a:pPr lvl="1"/>
            <a:r>
              <a:rPr lang="en-US" dirty="0" smtClean="0"/>
              <a:t>Using WSC data set, several systematic algorithms have been proposed for single </a:t>
            </a:r>
            <a:r>
              <a:rPr lang="en-US" dirty="0" err="1" smtClean="0"/>
              <a:t>QoS</a:t>
            </a:r>
            <a:r>
              <a:rPr lang="en-US" dirty="0" smtClean="0"/>
              <a:t> criterion.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US" dirty="0" smtClean="0"/>
          </a:p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8EC408-5D08-4796-91CF-C782A90FCB78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7467600" cy="98573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Background</a:t>
            </a:r>
            <a:endParaRPr kumimoji="0" lang="en-CA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Motivation</a:t>
            </a:r>
            <a:endParaRPr lang="en-CA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context of </a:t>
            </a:r>
            <a:r>
              <a:rPr lang="en-US" dirty="0" err="1" smtClean="0"/>
              <a:t>QoS</a:t>
            </a:r>
            <a:r>
              <a:rPr lang="en-US" dirty="0" smtClean="0"/>
              <a:t>-aware service composition, a </a:t>
            </a:r>
            <a:r>
              <a:rPr lang="en-US" dirty="0" smtClean="0"/>
              <a:t>solution with optimal response time (or throughput) may be not cost-optimized</a:t>
            </a:r>
          </a:p>
          <a:p>
            <a:pPr lvl="1"/>
            <a:r>
              <a:rPr lang="en-US" dirty="0" smtClean="0"/>
              <a:t>Redundant services may be found in the solution</a:t>
            </a:r>
          </a:p>
          <a:p>
            <a:pPr lvl="1"/>
            <a:r>
              <a:rPr lang="en-US" dirty="0" smtClean="0"/>
              <a:t>Removing redundant services </a:t>
            </a:r>
          </a:p>
          <a:p>
            <a:pPr lvl="2"/>
            <a:r>
              <a:rPr lang="en-US" dirty="0" smtClean="0"/>
              <a:t>Keeping response time (or throughput) still optimal</a:t>
            </a:r>
          </a:p>
          <a:p>
            <a:pPr lvl="2"/>
            <a:r>
              <a:rPr lang="en-US" dirty="0" smtClean="0"/>
              <a:t>Reducing the total execution cost of a solution.</a:t>
            </a:r>
            <a:endParaRPr lang="en-US" dirty="0" smtClean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727A81-FB7D-4E5B-8DD5-EBA961D21E7A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  <p:transition advTm="3342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A Motivating Example</a:t>
            </a:r>
            <a:endParaRPr lang="en-CA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727A81-FB7D-4E5B-8DD5-EBA961D21E7A}" type="slidenum">
              <a:rPr lang="en-CA" smtClean="0"/>
              <a:pPr/>
              <a:t>8</a:t>
            </a:fld>
            <a:endParaRPr lang="en-CA"/>
          </a:p>
        </p:txBody>
      </p:sp>
      <p:pic>
        <p:nvPicPr>
          <p:cNvPr id="6" name="Picture 5" descr="Exampl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916832"/>
            <a:ext cx="7771355" cy="3600400"/>
          </a:xfrm>
          <a:prstGeom prst="rect">
            <a:avLst/>
          </a:prstGeom>
        </p:spPr>
      </p:pic>
    </p:spTree>
  </p:cSld>
  <p:clrMapOvr>
    <a:masterClrMapping/>
  </p:clrMapOvr>
  <p:transition advTm="3342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A Motivating Example</a:t>
            </a:r>
            <a:endParaRPr lang="en-CA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727A81-FB7D-4E5B-8DD5-EBA961D21E7A}" type="slidenum">
              <a:rPr lang="en-CA" smtClean="0"/>
              <a:pPr/>
              <a:t>9</a:t>
            </a:fld>
            <a:endParaRPr lang="en-CA"/>
          </a:p>
        </p:txBody>
      </p:sp>
      <p:pic>
        <p:nvPicPr>
          <p:cNvPr id="8" name="Picture 7" descr="TPG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564904"/>
            <a:ext cx="7848872" cy="2607696"/>
          </a:xfrm>
          <a:prstGeom prst="rect">
            <a:avLst/>
          </a:prstGeom>
        </p:spPr>
      </p:pic>
    </p:spTree>
  </p:cSld>
  <p:clrMapOvr>
    <a:masterClrMapping/>
  </p:clrMapOvr>
  <p:transition advTm="33423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6525</TotalTime>
  <Words>555</Words>
  <Application>Microsoft Office PowerPoint</Application>
  <PresentationFormat>On-screen Show (4:3)</PresentationFormat>
  <Paragraphs>183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Redundant Service Removal in  QoS-aware Service Composition</vt:lpstr>
      <vt:lpstr>Outline</vt:lpstr>
      <vt:lpstr>Background</vt:lpstr>
      <vt:lpstr>Background</vt:lpstr>
      <vt:lpstr>Slide 5</vt:lpstr>
      <vt:lpstr>Slide 6</vt:lpstr>
      <vt:lpstr>Motivation</vt:lpstr>
      <vt:lpstr>A Motivating Example</vt:lpstr>
      <vt:lpstr>A Motivating Example</vt:lpstr>
      <vt:lpstr>A Motivating Example</vt:lpstr>
      <vt:lpstr>A Motivating Example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Experiment</vt:lpstr>
      <vt:lpstr>Slide 22</vt:lpstr>
      <vt:lpstr>Conclusion</vt:lpstr>
      <vt:lpstr>Thank you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umroot</dc:creator>
  <cp:lastModifiedBy>umroot</cp:lastModifiedBy>
  <cp:revision>100</cp:revision>
  <dcterms:created xsi:type="dcterms:W3CDTF">2011-12-26T00:53:34Z</dcterms:created>
  <dcterms:modified xsi:type="dcterms:W3CDTF">2012-06-15T22:14:53Z</dcterms:modified>
</cp:coreProperties>
</file>